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62" r:id="rId4"/>
    <p:sldId id="312" r:id="rId5"/>
    <p:sldId id="264" r:id="rId6"/>
    <p:sldId id="261" r:id="rId7"/>
    <p:sldId id="257" r:id="rId8"/>
    <p:sldId id="265" r:id="rId9"/>
    <p:sldId id="280" r:id="rId10"/>
    <p:sldId id="285" r:id="rId11"/>
    <p:sldId id="286" r:id="rId12"/>
    <p:sldId id="266" r:id="rId13"/>
    <p:sldId id="287" r:id="rId14"/>
    <p:sldId id="301" r:id="rId15"/>
    <p:sldId id="310" r:id="rId16"/>
    <p:sldId id="267" r:id="rId17"/>
    <p:sldId id="270" r:id="rId18"/>
    <p:sldId id="278" r:id="rId19"/>
    <p:sldId id="311" r:id="rId20"/>
    <p:sldId id="295" r:id="rId21"/>
    <p:sldId id="298" r:id="rId22"/>
    <p:sldId id="276" r:id="rId23"/>
    <p:sldId id="306" r:id="rId24"/>
    <p:sldId id="307" r:id="rId25"/>
    <p:sldId id="309" r:id="rId26"/>
    <p:sldId id="284" r:id="rId27"/>
    <p:sldId id="305" r:id="rId28"/>
    <p:sldId id="308" r:id="rId29"/>
  </p:sldIdLst>
  <p:sldSz cx="24384000" cy="13716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orbel" panose="020B0503020204020204" pitchFamily="34" charset="0"/>
      <p:regular r:id="rId35"/>
      <p:bold r:id="rId36"/>
      <p:italic r:id="rId37"/>
      <p:boldItalic r:id="rId38"/>
    </p:embeddedFont>
    <p:embeddedFont>
      <p:font typeface="Helvetica Neue" panose="02000503000000020004" pitchFamily="2" charset="0"/>
      <p:regular r:id="rId39"/>
      <p:bold r:id="rId40"/>
      <p:italic r:id="rId41"/>
      <p:boldItalic r:id="rId42"/>
    </p:embeddedFont>
    <p:embeddedFont>
      <p:font typeface="Source Sans Pro" panose="020B0503030403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3" roundtripDataSignature="AMtx7miyvz6ppUoaNl154VOij484BZ78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0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Orta Stil 4 - Vurgu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80"/>
    <p:restoredTop sz="96006"/>
  </p:normalViewPr>
  <p:slideViewPr>
    <p:cSldViewPr snapToGrid="0">
      <p:cViewPr varScale="1">
        <p:scale>
          <a:sx n="41" d="100"/>
          <a:sy n="41" d="100"/>
        </p:scale>
        <p:origin x="232" y="85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C6A-3845-9F9F-D212399F45C8}"/>
              </c:ext>
            </c:extLst>
          </c:dPt>
          <c:dPt>
            <c:idx val="1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C6A-3845-9F9F-D212399F45C8}"/>
              </c:ext>
            </c:extLst>
          </c:dPt>
          <c:dPt>
            <c:idx val="2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4B-5544-90D5-C26C1381F1FA}"/>
              </c:ext>
            </c:extLst>
          </c:dPt>
          <c:dPt>
            <c:idx val="3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4B-5544-90D5-C26C1381F1FA}"/>
              </c:ext>
            </c:extLst>
          </c:dPt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3.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33.299999999999997</c:v>
                </c:pt>
                <c:pt idx="1">
                  <c:v>66.599999999999994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6A-3845-9F9F-D212399F4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CEA4D-20FA-0349-ADB6-F897FF21DE82}" type="doc">
      <dgm:prSet loTypeId="urn:microsoft.com/office/officeart/2005/8/layout/vList2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tr-TR"/>
        </a:p>
      </dgm:t>
    </dgm:pt>
    <dgm:pt modelId="{C39A72B1-8407-6C4C-B02F-76809DEC9E93}">
      <dgm:prSet/>
      <dgm:spPr>
        <a:ln w="508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tr-TR" b="0" i="0" dirty="0"/>
            <a:t>Menu </a:t>
          </a:r>
          <a:r>
            <a:rPr lang="tr-TR" b="0" i="0" dirty="0" err="1"/>
            <a:t>components</a:t>
          </a:r>
          <a:r>
            <a:rPr lang="tr-TR" b="0" i="0" dirty="0"/>
            <a:t> </a:t>
          </a:r>
          <a:endParaRPr lang="tr-TR" dirty="0"/>
        </a:p>
      </dgm:t>
    </dgm:pt>
    <dgm:pt modelId="{C686AF0E-C3CC-A243-B820-3DA2F8777250}" type="parTrans" cxnId="{A35C0F57-F92F-6C4B-8F19-AFCCF415E5A5}">
      <dgm:prSet/>
      <dgm:spPr/>
      <dgm:t>
        <a:bodyPr/>
        <a:lstStyle/>
        <a:p>
          <a:endParaRPr lang="tr-TR"/>
        </a:p>
      </dgm:t>
    </dgm:pt>
    <dgm:pt modelId="{7FF7D771-A9C4-E640-AA97-9C752B5DAEBC}" type="sibTrans" cxnId="{A35C0F57-F92F-6C4B-8F19-AFCCF415E5A5}">
      <dgm:prSet/>
      <dgm:spPr/>
      <dgm:t>
        <a:bodyPr/>
        <a:lstStyle/>
        <a:p>
          <a:endParaRPr lang="tr-TR"/>
        </a:p>
      </dgm:t>
    </dgm:pt>
    <dgm:pt modelId="{CA59E52D-DF40-EA45-933D-C8A06B6C5FD2}">
      <dgm:prSet/>
      <dgm:spPr>
        <a:ln w="508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tr-TR" b="0" i="0" dirty="0" err="1"/>
            <a:t>Standard</a:t>
          </a:r>
          <a:r>
            <a:rPr lang="tr-TR" b="0" i="0" dirty="0"/>
            <a:t> </a:t>
          </a:r>
          <a:r>
            <a:rPr lang="tr-TR" b="0" i="0" dirty="0" err="1"/>
            <a:t>portions</a:t>
          </a:r>
          <a:endParaRPr lang="tr-TR" dirty="0"/>
        </a:p>
      </dgm:t>
    </dgm:pt>
    <dgm:pt modelId="{D98525C4-4BE6-F448-B825-365C57B69A73}" type="parTrans" cxnId="{02C51195-7AB2-714B-9AF2-BAD7ECDC10EA}">
      <dgm:prSet/>
      <dgm:spPr/>
      <dgm:t>
        <a:bodyPr/>
        <a:lstStyle/>
        <a:p>
          <a:endParaRPr lang="tr-TR"/>
        </a:p>
      </dgm:t>
    </dgm:pt>
    <dgm:pt modelId="{4C5BA57B-6A40-F04C-A094-EBE088D0E340}" type="sibTrans" cxnId="{02C51195-7AB2-714B-9AF2-BAD7ECDC10EA}">
      <dgm:prSet/>
      <dgm:spPr/>
      <dgm:t>
        <a:bodyPr/>
        <a:lstStyle/>
        <a:p>
          <a:endParaRPr lang="tr-TR"/>
        </a:p>
      </dgm:t>
    </dgm:pt>
    <dgm:pt modelId="{062ACD87-1CD2-3447-BC15-0C8B283DE925}">
      <dgm:prSet/>
      <dgm:spPr>
        <a:ln w="50800"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tr-TR" dirty="0" err="1"/>
            <a:t>Food</a:t>
          </a:r>
          <a:r>
            <a:rPr lang="tr-TR" dirty="0"/>
            <a:t> </a:t>
          </a:r>
          <a:r>
            <a:rPr lang="tr-TR" dirty="0" err="1"/>
            <a:t>Waste</a:t>
          </a:r>
          <a:r>
            <a:rPr lang="tr-TR" dirty="0"/>
            <a:t> </a:t>
          </a:r>
        </a:p>
      </dgm:t>
    </dgm:pt>
    <dgm:pt modelId="{B6C82592-37FC-984F-AED2-9D950D952920}" type="parTrans" cxnId="{E2797537-DE2F-7D4C-B7D8-63D2D985CAE5}">
      <dgm:prSet/>
      <dgm:spPr/>
      <dgm:t>
        <a:bodyPr/>
        <a:lstStyle/>
        <a:p>
          <a:endParaRPr lang="tr-TR"/>
        </a:p>
      </dgm:t>
    </dgm:pt>
    <dgm:pt modelId="{519F20F1-6C2C-E94F-9C4C-A58C03D58A5A}" type="sibTrans" cxnId="{E2797537-DE2F-7D4C-B7D8-63D2D985CAE5}">
      <dgm:prSet/>
      <dgm:spPr/>
      <dgm:t>
        <a:bodyPr/>
        <a:lstStyle/>
        <a:p>
          <a:endParaRPr lang="tr-TR"/>
        </a:p>
      </dgm:t>
    </dgm:pt>
    <dgm:pt modelId="{2F9D43FD-C533-F541-B6F0-171801A10584}" type="pres">
      <dgm:prSet presAssocID="{C69CEA4D-20FA-0349-ADB6-F897FF21DE82}" presName="linear" presStyleCnt="0">
        <dgm:presLayoutVars>
          <dgm:animLvl val="lvl"/>
          <dgm:resizeHandles val="exact"/>
        </dgm:presLayoutVars>
      </dgm:prSet>
      <dgm:spPr/>
    </dgm:pt>
    <dgm:pt modelId="{803A76FD-BC62-CC41-805E-EECB9F3E2EC3}" type="pres">
      <dgm:prSet presAssocID="{C39A72B1-8407-6C4C-B02F-76809DEC9E9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A3FE609-19B2-9444-94A8-575E70940F5A}" type="pres">
      <dgm:prSet presAssocID="{7FF7D771-A9C4-E640-AA97-9C752B5DAEBC}" presName="spacer" presStyleCnt="0"/>
      <dgm:spPr/>
    </dgm:pt>
    <dgm:pt modelId="{A021F391-83CB-0E4C-8050-64ECF4DB9A98}" type="pres">
      <dgm:prSet presAssocID="{CA59E52D-DF40-EA45-933D-C8A06B6C5F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E985FA2-62E2-C144-BA8E-BFAEF3C16C88}" type="pres">
      <dgm:prSet presAssocID="{4C5BA57B-6A40-F04C-A094-EBE088D0E340}" presName="spacer" presStyleCnt="0"/>
      <dgm:spPr/>
    </dgm:pt>
    <dgm:pt modelId="{4EB6B1A1-FD58-794E-A5CB-C6DAE6378798}" type="pres">
      <dgm:prSet presAssocID="{062ACD87-1CD2-3447-BC15-0C8B283DE92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2797537-DE2F-7D4C-B7D8-63D2D985CAE5}" srcId="{C69CEA4D-20FA-0349-ADB6-F897FF21DE82}" destId="{062ACD87-1CD2-3447-BC15-0C8B283DE925}" srcOrd="2" destOrd="0" parTransId="{B6C82592-37FC-984F-AED2-9D950D952920}" sibTransId="{519F20F1-6C2C-E94F-9C4C-A58C03D58A5A}"/>
    <dgm:cxn modelId="{9F635C3B-2D22-6944-A95C-170C4547C0CF}" type="presOf" srcId="{C39A72B1-8407-6C4C-B02F-76809DEC9E93}" destId="{803A76FD-BC62-CC41-805E-EECB9F3E2EC3}" srcOrd="0" destOrd="0" presId="urn:microsoft.com/office/officeart/2005/8/layout/vList2"/>
    <dgm:cxn modelId="{A35C0F57-F92F-6C4B-8F19-AFCCF415E5A5}" srcId="{C69CEA4D-20FA-0349-ADB6-F897FF21DE82}" destId="{C39A72B1-8407-6C4C-B02F-76809DEC9E93}" srcOrd="0" destOrd="0" parTransId="{C686AF0E-C3CC-A243-B820-3DA2F8777250}" sibTransId="{7FF7D771-A9C4-E640-AA97-9C752B5DAEBC}"/>
    <dgm:cxn modelId="{B1BD1387-439C-8F48-90A8-4EF511C9171A}" type="presOf" srcId="{C69CEA4D-20FA-0349-ADB6-F897FF21DE82}" destId="{2F9D43FD-C533-F541-B6F0-171801A10584}" srcOrd="0" destOrd="0" presId="urn:microsoft.com/office/officeart/2005/8/layout/vList2"/>
    <dgm:cxn modelId="{2409E989-4922-B74C-869F-018DFAE2A2CB}" type="presOf" srcId="{CA59E52D-DF40-EA45-933D-C8A06B6C5FD2}" destId="{A021F391-83CB-0E4C-8050-64ECF4DB9A98}" srcOrd="0" destOrd="0" presId="urn:microsoft.com/office/officeart/2005/8/layout/vList2"/>
    <dgm:cxn modelId="{02C51195-7AB2-714B-9AF2-BAD7ECDC10EA}" srcId="{C69CEA4D-20FA-0349-ADB6-F897FF21DE82}" destId="{CA59E52D-DF40-EA45-933D-C8A06B6C5FD2}" srcOrd="1" destOrd="0" parTransId="{D98525C4-4BE6-F448-B825-365C57B69A73}" sibTransId="{4C5BA57B-6A40-F04C-A094-EBE088D0E340}"/>
    <dgm:cxn modelId="{0CB2A8FF-B8E2-EE46-9B34-2C89394319C3}" type="presOf" srcId="{062ACD87-1CD2-3447-BC15-0C8B283DE925}" destId="{4EB6B1A1-FD58-794E-A5CB-C6DAE6378798}" srcOrd="0" destOrd="0" presId="urn:microsoft.com/office/officeart/2005/8/layout/vList2"/>
    <dgm:cxn modelId="{27D8F2FA-7838-2C48-9EB0-10C8B38652BA}" type="presParOf" srcId="{2F9D43FD-C533-F541-B6F0-171801A10584}" destId="{803A76FD-BC62-CC41-805E-EECB9F3E2EC3}" srcOrd="0" destOrd="0" presId="urn:microsoft.com/office/officeart/2005/8/layout/vList2"/>
    <dgm:cxn modelId="{ECC9878B-81AC-E04B-90CC-6AEB04E448D8}" type="presParOf" srcId="{2F9D43FD-C533-F541-B6F0-171801A10584}" destId="{7A3FE609-19B2-9444-94A8-575E70940F5A}" srcOrd="1" destOrd="0" presId="urn:microsoft.com/office/officeart/2005/8/layout/vList2"/>
    <dgm:cxn modelId="{A5D2AAB5-CD4B-8642-A126-B790775D45AC}" type="presParOf" srcId="{2F9D43FD-C533-F541-B6F0-171801A10584}" destId="{A021F391-83CB-0E4C-8050-64ECF4DB9A98}" srcOrd="2" destOrd="0" presId="urn:microsoft.com/office/officeart/2005/8/layout/vList2"/>
    <dgm:cxn modelId="{97DF11FA-CF37-5747-9760-C09070429D4E}" type="presParOf" srcId="{2F9D43FD-C533-F541-B6F0-171801A10584}" destId="{9E985FA2-62E2-C144-BA8E-BFAEF3C16C88}" srcOrd="3" destOrd="0" presId="urn:microsoft.com/office/officeart/2005/8/layout/vList2"/>
    <dgm:cxn modelId="{0CEF7729-4A42-D14F-903E-DF96BBEF118A}" type="presParOf" srcId="{2F9D43FD-C533-F541-B6F0-171801A10584}" destId="{4EB6B1A1-FD58-794E-A5CB-C6DAE637879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AF8F25-3998-6D45-83E6-0EFBCB922403}" type="doc">
      <dgm:prSet loTypeId="urn:microsoft.com/office/officeart/2005/8/layout/vList3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FB0E0495-A9C5-2B4A-897E-8AFF104022E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tr-TR" sz="6000" b="1" i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Carbon footprint </a:t>
          </a:r>
        </a:p>
        <a:p>
          <a:r>
            <a:rPr lang="tr-TR" sz="5400" b="0" i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(related to greenhouse gas emissions from food production to consumption) </a:t>
          </a:r>
          <a:endParaRPr lang="tr-TR" sz="54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421ED3AF-C3CD-2E44-AA08-B82C09066A3B}" type="parTrans" cxnId="{967116C0-53D3-3B4B-B9AB-D97E00A17F94}">
      <dgm:prSet/>
      <dgm:spPr/>
      <dgm:t>
        <a:bodyPr/>
        <a:lstStyle/>
        <a:p>
          <a:endParaRPr lang="tr-TR" sz="16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C3E80488-CC9A-7446-A2C2-73311E3A67C8}" type="sibTrans" cxnId="{967116C0-53D3-3B4B-B9AB-D97E00A17F94}">
      <dgm:prSet/>
      <dgm:spPr/>
      <dgm:t>
        <a:bodyPr/>
        <a:lstStyle/>
        <a:p>
          <a:endParaRPr lang="tr-TR" sz="16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FF623FAE-CA32-3943-AD32-7EB0CDE2183A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6600" b="1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Water</a:t>
          </a:r>
          <a:r>
            <a:rPr lang="tr-TR" sz="6600" b="1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6600" b="1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footprint</a:t>
          </a:r>
          <a:r>
            <a:rPr lang="tr-TR" sz="6600" b="1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</a:p>
        <a:p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(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involving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water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use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and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pollution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in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food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production</a:t>
          </a:r>
          <a:r>
            <a:rPr lang="tr-TR" sz="5400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)</a:t>
          </a:r>
          <a:endParaRPr lang="tr-TR" sz="54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A21E292A-6313-D540-A6D8-A72386EA52E3}" type="parTrans" cxnId="{C341A49E-2D2A-E24E-B941-D800AA8FE5E8}">
      <dgm:prSet/>
      <dgm:spPr/>
      <dgm:t>
        <a:bodyPr/>
        <a:lstStyle/>
        <a:p>
          <a:endParaRPr lang="tr-TR" sz="16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514EB31D-4030-2648-9D7F-DCD31AE8DF60}" type="sibTrans" cxnId="{C341A49E-2D2A-E24E-B941-D800AA8FE5E8}">
      <dgm:prSet/>
      <dgm:spPr/>
      <dgm:t>
        <a:bodyPr/>
        <a:lstStyle/>
        <a:p>
          <a:endParaRPr lang="tr-TR" sz="160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B8A997DD-E967-5144-BD20-8C6C06EB0FCA}" type="pres">
      <dgm:prSet presAssocID="{14AF8F25-3998-6D45-83E6-0EFBCB922403}" presName="linearFlow" presStyleCnt="0">
        <dgm:presLayoutVars>
          <dgm:dir/>
          <dgm:resizeHandles val="exact"/>
        </dgm:presLayoutVars>
      </dgm:prSet>
      <dgm:spPr/>
    </dgm:pt>
    <dgm:pt modelId="{8A57A386-522E-C84F-B28A-AE51CE5017C6}" type="pres">
      <dgm:prSet presAssocID="{FB0E0495-A9C5-2B4A-897E-8AFF104022E1}" presName="composite" presStyleCnt="0"/>
      <dgm:spPr/>
    </dgm:pt>
    <dgm:pt modelId="{EA3B92A3-46FA-BC48-96BC-28FC778EB1FF}" type="pres">
      <dgm:prSet presAssocID="{FB0E0495-A9C5-2B4A-897E-8AFF104022E1}" presName="imgShp" presStyleLbl="fgImgPlace1" presStyleIdx="0" presStyleCnt="2"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tile tx="0" ty="0" sx="100000" sy="100000" flip="none" algn="tl"/>
        </a:blipFill>
      </dgm:spPr>
      <dgm:extLst>
        <a:ext uri="{E40237B7-FDA0-4F09-8148-C483321AD2D9}">
          <dgm14:cNvPr xmlns:dgm14="http://schemas.microsoft.com/office/drawing/2010/diagram" id="0" name="" descr="Fabrika düz dolguyla"/>
        </a:ext>
      </dgm:extLst>
    </dgm:pt>
    <dgm:pt modelId="{1CE450D7-4730-5F4D-9C43-46B52FD83EE1}" type="pres">
      <dgm:prSet presAssocID="{FB0E0495-A9C5-2B4A-897E-8AFF104022E1}" presName="txShp" presStyleLbl="node1" presStyleIdx="0" presStyleCnt="2">
        <dgm:presLayoutVars>
          <dgm:bulletEnabled val="1"/>
        </dgm:presLayoutVars>
      </dgm:prSet>
      <dgm:spPr/>
    </dgm:pt>
    <dgm:pt modelId="{C1AC88E2-53FC-E942-BA7E-B474FECDF508}" type="pres">
      <dgm:prSet presAssocID="{C3E80488-CC9A-7446-A2C2-73311E3A67C8}" presName="spacing" presStyleCnt="0"/>
      <dgm:spPr/>
    </dgm:pt>
    <dgm:pt modelId="{711E530A-95CA-F040-9269-06847C92674D}" type="pres">
      <dgm:prSet presAssocID="{FF623FAE-CA32-3943-AD32-7EB0CDE2183A}" presName="composite" presStyleCnt="0"/>
      <dgm:spPr/>
    </dgm:pt>
    <dgm:pt modelId="{5880EFE7-CF4E-AD49-8B3D-91DFBB176CA6}" type="pres">
      <dgm:prSet presAssocID="{FF623FAE-CA32-3943-AD32-7EB0CDE2183A}" presName="imgShp" presStyleLbl="fgImgPlace1" presStyleIdx="1" presStyleCnt="2"/>
      <dgm:spPr>
        <a:blipFill dpi="0" rotWithShape="1">
          <a:blip xmlns:r="http://schemas.openxmlformats.org/officeDocument/2006/relationships" r:embed="rId3">
            <a:alphaModFix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tile tx="0" ty="0" sx="100000" sy="100000" flip="none" algn="tl"/>
        </a:blipFill>
      </dgm:spPr>
    </dgm:pt>
    <dgm:pt modelId="{5C38AF63-7059-EE4A-B75E-0D0B0CA10B49}" type="pres">
      <dgm:prSet presAssocID="{FF623FAE-CA32-3943-AD32-7EB0CDE2183A}" presName="txShp" presStyleLbl="node1" presStyleIdx="1" presStyleCnt="2">
        <dgm:presLayoutVars>
          <dgm:bulletEnabled val="1"/>
        </dgm:presLayoutVars>
      </dgm:prSet>
      <dgm:spPr/>
    </dgm:pt>
  </dgm:ptLst>
  <dgm:cxnLst>
    <dgm:cxn modelId="{CC22CF53-F013-4141-9FB7-68AC6200E9E9}" type="presOf" srcId="{FB0E0495-A9C5-2B4A-897E-8AFF104022E1}" destId="{1CE450D7-4730-5F4D-9C43-46B52FD83EE1}" srcOrd="0" destOrd="0" presId="urn:microsoft.com/office/officeart/2005/8/layout/vList3"/>
    <dgm:cxn modelId="{26B50490-A569-7A43-B523-8B6B85987D68}" type="presOf" srcId="{FF623FAE-CA32-3943-AD32-7EB0CDE2183A}" destId="{5C38AF63-7059-EE4A-B75E-0D0B0CA10B49}" srcOrd="0" destOrd="0" presId="urn:microsoft.com/office/officeart/2005/8/layout/vList3"/>
    <dgm:cxn modelId="{C341A49E-2D2A-E24E-B941-D800AA8FE5E8}" srcId="{14AF8F25-3998-6D45-83E6-0EFBCB922403}" destId="{FF623FAE-CA32-3943-AD32-7EB0CDE2183A}" srcOrd="1" destOrd="0" parTransId="{A21E292A-6313-D540-A6D8-A72386EA52E3}" sibTransId="{514EB31D-4030-2648-9D7F-DCD31AE8DF60}"/>
    <dgm:cxn modelId="{967116C0-53D3-3B4B-B9AB-D97E00A17F94}" srcId="{14AF8F25-3998-6D45-83E6-0EFBCB922403}" destId="{FB0E0495-A9C5-2B4A-897E-8AFF104022E1}" srcOrd="0" destOrd="0" parTransId="{421ED3AF-C3CD-2E44-AA08-B82C09066A3B}" sibTransId="{C3E80488-CC9A-7446-A2C2-73311E3A67C8}"/>
    <dgm:cxn modelId="{85DB45D6-644C-3A45-8560-72DF4F98F2D1}" type="presOf" srcId="{14AF8F25-3998-6D45-83E6-0EFBCB922403}" destId="{B8A997DD-E967-5144-BD20-8C6C06EB0FCA}" srcOrd="0" destOrd="0" presId="urn:microsoft.com/office/officeart/2005/8/layout/vList3"/>
    <dgm:cxn modelId="{BBDF312E-3053-4A41-A94F-26294FC832BA}" type="presParOf" srcId="{B8A997DD-E967-5144-BD20-8C6C06EB0FCA}" destId="{8A57A386-522E-C84F-B28A-AE51CE5017C6}" srcOrd="0" destOrd="0" presId="urn:microsoft.com/office/officeart/2005/8/layout/vList3"/>
    <dgm:cxn modelId="{02189AA5-3787-8F42-92BA-2371FAB77869}" type="presParOf" srcId="{8A57A386-522E-C84F-B28A-AE51CE5017C6}" destId="{EA3B92A3-46FA-BC48-96BC-28FC778EB1FF}" srcOrd="0" destOrd="0" presId="urn:microsoft.com/office/officeart/2005/8/layout/vList3"/>
    <dgm:cxn modelId="{94022494-BDF4-6F4C-946C-1F2307A238B9}" type="presParOf" srcId="{8A57A386-522E-C84F-B28A-AE51CE5017C6}" destId="{1CE450D7-4730-5F4D-9C43-46B52FD83EE1}" srcOrd="1" destOrd="0" presId="urn:microsoft.com/office/officeart/2005/8/layout/vList3"/>
    <dgm:cxn modelId="{FF5D5F93-EE6C-824F-B1BF-7F9AE7547DFF}" type="presParOf" srcId="{B8A997DD-E967-5144-BD20-8C6C06EB0FCA}" destId="{C1AC88E2-53FC-E942-BA7E-B474FECDF508}" srcOrd="1" destOrd="0" presId="urn:microsoft.com/office/officeart/2005/8/layout/vList3"/>
    <dgm:cxn modelId="{B3415D18-2A6C-2B4E-BCDF-95A6D3FFC623}" type="presParOf" srcId="{B8A997DD-E967-5144-BD20-8C6C06EB0FCA}" destId="{711E530A-95CA-F040-9269-06847C92674D}" srcOrd="2" destOrd="0" presId="urn:microsoft.com/office/officeart/2005/8/layout/vList3"/>
    <dgm:cxn modelId="{5A104EAD-BA64-4845-A1CF-2EFA74B5113F}" type="presParOf" srcId="{711E530A-95CA-F040-9269-06847C92674D}" destId="{5880EFE7-CF4E-AD49-8B3D-91DFBB176CA6}" srcOrd="0" destOrd="0" presId="urn:microsoft.com/office/officeart/2005/8/layout/vList3"/>
    <dgm:cxn modelId="{BC292EB2-BC25-8D48-91BE-8832F93DDC9E}" type="presParOf" srcId="{711E530A-95CA-F040-9269-06847C92674D}" destId="{5C38AF63-7059-EE4A-B75E-0D0B0CA10B4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9FAF60-3ECB-4144-BB90-B83EB4AB21F4}" type="doc">
      <dgm:prSet loTypeId="urn:microsoft.com/office/officeart/2005/8/layout/funnel1" loCatId="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tr-TR"/>
        </a:p>
      </dgm:t>
    </dgm:pt>
    <dgm:pt modelId="{9F5CAFD1-36FB-5646-946F-FF2A9E98ABD7}">
      <dgm:prSet phldrT="[Metin]" custT="1"/>
      <dgm:spPr/>
      <dgm:t>
        <a:bodyPr/>
        <a:lstStyle/>
        <a:p>
          <a:r>
            <a:rPr lang="tr-TR" sz="21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Location</a:t>
          </a:r>
          <a:endParaRPr lang="tr-TR" sz="21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DC3B257A-AAFE-144D-B946-73F85074D2A0}" type="parTrans" cxnId="{A6C489B1-9794-BB46-8647-36608796F2FE}">
      <dgm:prSet/>
      <dgm:spPr/>
      <dgm:t>
        <a:bodyPr/>
        <a:lstStyle/>
        <a:p>
          <a:endParaRPr lang="tr-TR"/>
        </a:p>
      </dgm:t>
    </dgm:pt>
    <dgm:pt modelId="{04F0CE39-8920-B048-A322-CB4CDA2B5731}" type="sibTrans" cxnId="{A6C489B1-9794-BB46-8647-36608796F2FE}">
      <dgm:prSet/>
      <dgm:spPr/>
      <dgm:t>
        <a:bodyPr/>
        <a:lstStyle/>
        <a:p>
          <a:endParaRPr lang="tr-TR"/>
        </a:p>
      </dgm:t>
    </dgm:pt>
    <dgm:pt modelId="{7C0CF2F4-0EF3-304C-AFF4-B43A1B807267}">
      <dgm:prSet phldrT="[Metin]" custT="1"/>
      <dgm:spPr/>
      <dgm:t>
        <a:bodyPr/>
        <a:lstStyle/>
        <a:p>
          <a:r>
            <a:rPr lang="tr-TR" sz="2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Culture&amp;Habits</a:t>
          </a:r>
          <a:endParaRPr lang="tr-TR" sz="22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gm:t>
    </dgm:pt>
    <dgm:pt modelId="{8390801C-D629-754C-87E6-78ACBC72E2BD}" type="parTrans" cxnId="{1B297BF2-0252-DB4A-BF6A-9FE481199D09}">
      <dgm:prSet/>
      <dgm:spPr/>
      <dgm:t>
        <a:bodyPr/>
        <a:lstStyle/>
        <a:p>
          <a:endParaRPr lang="tr-TR"/>
        </a:p>
      </dgm:t>
    </dgm:pt>
    <dgm:pt modelId="{18370506-80EC-2744-BDE8-34DE517C2E09}" type="sibTrans" cxnId="{1B297BF2-0252-DB4A-BF6A-9FE481199D09}">
      <dgm:prSet/>
      <dgm:spPr/>
      <dgm:t>
        <a:bodyPr/>
        <a:lstStyle/>
        <a:p>
          <a:endParaRPr lang="tr-TR"/>
        </a:p>
      </dgm:t>
    </dgm:pt>
    <dgm:pt modelId="{46BE5722-5C8A-3641-ACA9-3211647AA11A}">
      <dgm:prSet phldrT="[Metin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b="1" dirty="0" err="1">
              <a:solidFill>
                <a:schemeClr val="accent5"/>
              </a:solidFill>
            </a:rPr>
            <a:t>Variety</a:t>
          </a:r>
          <a:r>
            <a:rPr lang="tr-TR" b="1" dirty="0">
              <a:solidFill>
                <a:schemeClr val="accent5"/>
              </a:solidFill>
            </a:rPr>
            <a:t> of </a:t>
          </a:r>
          <a:r>
            <a:rPr lang="tr-TR" b="1" dirty="0" err="1">
              <a:solidFill>
                <a:schemeClr val="accent5"/>
              </a:solidFill>
            </a:rPr>
            <a:t>menu</a:t>
          </a:r>
          <a:r>
            <a:rPr lang="tr-TR" b="1" dirty="0">
              <a:solidFill>
                <a:schemeClr val="accent5"/>
              </a:solidFill>
            </a:rPr>
            <a:t> </a:t>
          </a:r>
          <a:r>
            <a:rPr lang="tr-TR" b="1" dirty="0" err="1">
              <a:solidFill>
                <a:schemeClr val="accent5"/>
              </a:solidFill>
            </a:rPr>
            <a:t>components</a:t>
          </a:r>
          <a:endParaRPr lang="tr-TR" b="1" dirty="0">
            <a:solidFill>
              <a:schemeClr val="accent5"/>
            </a:solidFill>
          </a:endParaRPr>
        </a:p>
      </dgm:t>
    </dgm:pt>
    <dgm:pt modelId="{8ECE0848-ED7B-BF42-BC16-68630C4ABF59}" type="parTrans" cxnId="{44BBADB6-ED83-9E4C-8021-FF6A412D5E8C}">
      <dgm:prSet/>
      <dgm:spPr/>
      <dgm:t>
        <a:bodyPr/>
        <a:lstStyle/>
        <a:p>
          <a:endParaRPr lang="tr-TR"/>
        </a:p>
      </dgm:t>
    </dgm:pt>
    <dgm:pt modelId="{8EA21E7F-1689-B642-AE5C-FC394770D460}" type="sibTrans" cxnId="{44BBADB6-ED83-9E4C-8021-FF6A412D5E8C}">
      <dgm:prSet/>
      <dgm:spPr/>
      <dgm:t>
        <a:bodyPr/>
        <a:lstStyle/>
        <a:p>
          <a:endParaRPr lang="tr-TR"/>
        </a:p>
      </dgm:t>
    </dgm:pt>
    <dgm:pt modelId="{921D20EE-5A49-E248-9975-3A4A87129F72}">
      <dgm:prSet phldrT="[Metin]"/>
      <dgm:spPr/>
      <dgm:t>
        <a:bodyPr/>
        <a:lstStyle/>
        <a:p>
          <a:r>
            <a:rPr lang="tr-TR" dirty="0" err="1"/>
            <a:t>Availability</a:t>
          </a:r>
          <a:endParaRPr lang="tr-TR" dirty="0"/>
        </a:p>
      </dgm:t>
    </dgm:pt>
    <dgm:pt modelId="{ADAC665A-FC20-A744-BDFE-AC85D002CFED}" type="parTrans" cxnId="{A3477007-BE48-BF40-8477-011A167F9927}">
      <dgm:prSet/>
      <dgm:spPr/>
      <dgm:t>
        <a:bodyPr/>
        <a:lstStyle/>
        <a:p>
          <a:endParaRPr lang="tr-TR"/>
        </a:p>
      </dgm:t>
    </dgm:pt>
    <dgm:pt modelId="{B0CA944E-9DA0-2840-90DB-1BBE54D0C258}" type="sibTrans" cxnId="{A3477007-BE48-BF40-8477-011A167F9927}">
      <dgm:prSet/>
      <dgm:spPr/>
      <dgm:t>
        <a:bodyPr/>
        <a:lstStyle/>
        <a:p>
          <a:endParaRPr lang="tr-TR"/>
        </a:p>
      </dgm:t>
    </dgm:pt>
    <dgm:pt modelId="{261246B4-7772-9D49-B0CF-0BBE55D66836}" type="pres">
      <dgm:prSet presAssocID="{FE9FAF60-3ECB-4144-BB90-B83EB4AB21F4}" presName="Name0" presStyleCnt="0">
        <dgm:presLayoutVars>
          <dgm:chMax val="4"/>
          <dgm:resizeHandles val="exact"/>
        </dgm:presLayoutVars>
      </dgm:prSet>
      <dgm:spPr/>
    </dgm:pt>
    <dgm:pt modelId="{7F835A64-B8FE-B243-96C7-3F913D856E17}" type="pres">
      <dgm:prSet presAssocID="{FE9FAF60-3ECB-4144-BB90-B83EB4AB21F4}" presName="ellipse" presStyleLbl="trBgShp" presStyleIdx="0" presStyleCnt="1"/>
      <dgm:spPr/>
    </dgm:pt>
    <dgm:pt modelId="{9E2345E7-3A2B-FA4E-9D78-30377EE8A9C3}" type="pres">
      <dgm:prSet presAssocID="{FE9FAF60-3ECB-4144-BB90-B83EB4AB21F4}" presName="arrow1" presStyleLbl="fgShp" presStyleIdx="0" presStyleCnt="1" custLinFactNeighborY="-13304"/>
      <dgm:spPr/>
    </dgm:pt>
    <dgm:pt modelId="{8FD1C203-2C31-C248-AE03-A2F1E0F55EAB}" type="pres">
      <dgm:prSet presAssocID="{FE9FAF60-3ECB-4144-BB90-B83EB4AB21F4}" presName="rectangle" presStyleLbl="revTx" presStyleIdx="0" presStyleCnt="1" custScaleX="118430" custLinFactNeighborY="5570">
        <dgm:presLayoutVars>
          <dgm:bulletEnabled val="1"/>
        </dgm:presLayoutVars>
      </dgm:prSet>
      <dgm:spPr/>
    </dgm:pt>
    <dgm:pt modelId="{66CE3FD0-2B19-FE43-A98F-34F4AB7A9CF2}" type="pres">
      <dgm:prSet presAssocID="{7C0CF2F4-0EF3-304C-AFF4-B43A1B807267}" presName="item1" presStyleLbl="node1" presStyleIdx="0" presStyleCnt="3">
        <dgm:presLayoutVars>
          <dgm:bulletEnabled val="1"/>
        </dgm:presLayoutVars>
      </dgm:prSet>
      <dgm:spPr/>
    </dgm:pt>
    <dgm:pt modelId="{A17E1FEA-BDEA-864C-85DC-7368F7CFCF34}" type="pres">
      <dgm:prSet presAssocID="{921D20EE-5A49-E248-9975-3A4A87129F72}" presName="item2" presStyleLbl="node1" presStyleIdx="1" presStyleCnt="3">
        <dgm:presLayoutVars>
          <dgm:bulletEnabled val="1"/>
        </dgm:presLayoutVars>
      </dgm:prSet>
      <dgm:spPr/>
    </dgm:pt>
    <dgm:pt modelId="{392828C2-E4C2-FE46-8B58-F379111A9ADC}" type="pres">
      <dgm:prSet presAssocID="{46BE5722-5C8A-3641-ACA9-3211647AA11A}" presName="item3" presStyleLbl="node1" presStyleIdx="2" presStyleCnt="3">
        <dgm:presLayoutVars>
          <dgm:bulletEnabled val="1"/>
        </dgm:presLayoutVars>
      </dgm:prSet>
      <dgm:spPr/>
    </dgm:pt>
    <dgm:pt modelId="{8DD6BF9C-6626-C94B-B289-F4A131784494}" type="pres">
      <dgm:prSet presAssocID="{FE9FAF60-3ECB-4144-BB90-B83EB4AB21F4}" presName="funnel" presStyleLbl="trAlignAcc1" presStyleIdx="0" presStyleCnt="1"/>
      <dgm:spPr/>
    </dgm:pt>
  </dgm:ptLst>
  <dgm:cxnLst>
    <dgm:cxn modelId="{A3477007-BE48-BF40-8477-011A167F9927}" srcId="{FE9FAF60-3ECB-4144-BB90-B83EB4AB21F4}" destId="{921D20EE-5A49-E248-9975-3A4A87129F72}" srcOrd="2" destOrd="0" parTransId="{ADAC665A-FC20-A744-BDFE-AC85D002CFED}" sibTransId="{B0CA944E-9DA0-2840-90DB-1BBE54D0C258}"/>
    <dgm:cxn modelId="{E0F0810C-BDAC-B949-B7B4-27DF3897BECA}" type="presOf" srcId="{FE9FAF60-3ECB-4144-BB90-B83EB4AB21F4}" destId="{261246B4-7772-9D49-B0CF-0BBE55D66836}" srcOrd="0" destOrd="0" presId="urn:microsoft.com/office/officeart/2005/8/layout/funnel1"/>
    <dgm:cxn modelId="{DCA4A03B-657E-EA4E-AF33-C9944BFF435D}" type="presOf" srcId="{7C0CF2F4-0EF3-304C-AFF4-B43A1B807267}" destId="{A17E1FEA-BDEA-864C-85DC-7368F7CFCF34}" srcOrd="0" destOrd="0" presId="urn:microsoft.com/office/officeart/2005/8/layout/funnel1"/>
    <dgm:cxn modelId="{07DFD779-7016-CA4A-9942-9AC030A7A621}" type="presOf" srcId="{46BE5722-5C8A-3641-ACA9-3211647AA11A}" destId="{8FD1C203-2C31-C248-AE03-A2F1E0F55EAB}" srcOrd="0" destOrd="0" presId="urn:microsoft.com/office/officeart/2005/8/layout/funnel1"/>
    <dgm:cxn modelId="{3A877892-1EE2-6E4E-A227-ADDA7D4C380B}" type="presOf" srcId="{921D20EE-5A49-E248-9975-3A4A87129F72}" destId="{66CE3FD0-2B19-FE43-A98F-34F4AB7A9CF2}" srcOrd="0" destOrd="0" presId="urn:microsoft.com/office/officeart/2005/8/layout/funnel1"/>
    <dgm:cxn modelId="{A6C489B1-9794-BB46-8647-36608796F2FE}" srcId="{FE9FAF60-3ECB-4144-BB90-B83EB4AB21F4}" destId="{9F5CAFD1-36FB-5646-946F-FF2A9E98ABD7}" srcOrd="0" destOrd="0" parTransId="{DC3B257A-AAFE-144D-B946-73F85074D2A0}" sibTransId="{04F0CE39-8920-B048-A322-CB4CDA2B5731}"/>
    <dgm:cxn modelId="{44BBADB6-ED83-9E4C-8021-FF6A412D5E8C}" srcId="{FE9FAF60-3ECB-4144-BB90-B83EB4AB21F4}" destId="{46BE5722-5C8A-3641-ACA9-3211647AA11A}" srcOrd="3" destOrd="0" parTransId="{8ECE0848-ED7B-BF42-BC16-68630C4ABF59}" sibTransId="{8EA21E7F-1689-B642-AE5C-FC394770D460}"/>
    <dgm:cxn modelId="{68D127DD-E1C9-FA49-9D09-BB6A16D486BA}" type="presOf" srcId="{9F5CAFD1-36FB-5646-946F-FF2A9E98ABD7}" destId="{392828C2-E4C2-FE46-8B58-F379111A9ADC}" srcOrd="0" destOrd="0" presId="urn:microsoft.com/office/officeart/2005/8/layout/funnel1"/>
    <dgm:cxn modelId="{1B297BF2-0252-DB4A-BF6A-9FE481199D09}" srcId="{FE9FAF60-3ECB-4144-BB90-B83EB4AB21F4}" destId="{7C0CF2F4-0EF3-304C-AFF4-B43A1B807267}" srcOrd="1" destOrd="0" parTransId="{8390801C-D629-754C-87E6-78ACBC72E2BD}" sibTransId="{18370506-80EC-2744-BDE8-34DE517C2E09}"/>
    <dgm:cxn modelId="{69FBFE3F-966A-2543-8A52-6DFD25ECC39C}" type="presParOf" srcId="{261246B4-7772-9D49-B0CF-0BBE55D66836}" destId="{7F835A64-B8FE-B243-96C7-3F913D856E17}" srcOrd="0" destOrd="0" presId="urn:microsoft.com/office/officeart/2005/8/layout/funnel1"/>
    <dgm:cxn modelId="{4CCD0EE2-C592-E74F-9B33-82062BBD6DAF}" type="presParOf" srcId="{261246B4-7772-9D49-B0CF-0BBE55D66836}" destId="{9E2345E7-3A2B-FA4E-9D78-30377EE8A9C3}" srcOrd="1" destOrd="0" presId="urn:microsoft.com/office/officeart/2005/8/layout/funnel1"/>
    <dgm:cxn modelId="{A16DE001-B373-D947-8C2A-05E59313399C}" type="presParOf" srcId="{261246B4-7772-9D49-B0CF-0BBE55D66836}" destId="{8FD1C203-2C31-C248-AE03-A2F1E0F55EAB}" srcOrd="2" destOrd="0" presId="urn:microsoft.com/office/officeart/2005/8/layout/funnel1"/>
    <dgm:cxn modelId="{092C6267-3AC0-B348-A37A-1E20F47821E8}" type="presParOf" srcId="{261246B4-7772-9D49-B0CF-0BBE55D66836}" destId="{66CE3FD0-2B19-FE43-A98F-34F4AB7A9CF2}" srcOrd="3" destOrd="0" presId="urn:microsoft.com/office/officeart/2005/8/layout/funnel1"/>
    <dgm:cxn modelId="{DD291450-0CDC-324B-8F83-03BAEAB0E894}" type="presParOf" srcId="{261246B4-7772-9D49-B0CF-0BBE55D66836}" destId="{A17E1FEA-BDEA-864C-85DC-7368F7CFCF34}" srcOrd="4" destOrd="0" presId="urn:microsoft.com/office/officeart/2005/8/layout/funnel1"/>
    <dgm:cxn modelId="{0CAA322F-206D-8949-8022-AFD1622FE902}" type="presParOf" srcId="{261246B4-7772-9D49-B0CF-0BBE55D66836}" destId="{392828C2-E4C2-FE46-8B58-F379111A9ADC}" srcOrd="5" destOrd="0" presId="urn:microsoft.com/office/officeart/2005/8/layout/funnel1"/>
    <dgm:cxn modelId="{39FF8608-29C4-4E40-816A-9501F2C03808}" type="presParOf" srcId="{261246B4-7772-9D49-B0CF-0BBE55D66836}" destId="{8DD6BF9C-6626-C94B-B289-F4A13178449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3A76FD-BC62-CC41-805E-EECB9F3E2EC3}">
      <dsp:nvSpPr>
        <dsp:cNvPr id="0" name=""/>
        <dsp:cNvSpPr/>
      </dsp:nvSpPr>
      <dsp:spPr>
        <a:xfrm>
          <a:off x="0" y="36370"/>
          <a:ext cx="8484964" cy="11272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700" b="0" i="0" kern="1200" dirty="0"/>
            <a:t>Menu </a:t>
          </a:r>
          <a:r>
            <a:rPr lang="tr-TR" sz="4700" b="0" i="0" kern="1200" dirty="0" err="1"/>
            <a:t>components</a:t>
          </a:r>
          <a:r>
            <a:rPr lang="tr-TR" sz="4700" b="0" i="0" kern="1200" dirty="0"/>
            <a:t> </a:t>
          </a:r>
          <a:endParaRPr lang="tr-TR" sz="4700" kern="1200" dirty="0"/>
        </a:p>
      </dsp:txBody>
      <dsp:txXfrm>
        <a:off x="55030" y="91400"/>
        <a:ext cx="8374904" cy="1017235"/>
      </dsp:txXfrm>
    </dsp:sp>
    <dsp:sp modelId="{A021F391-83CB-0E4C-8050-64ECF4DB9A98}">
      <dsp:nvSpPr>
        <dsp:cNvPr id="0" name=""/>
        <dsp:cNvSpPr/>
      </dsp:nvSpPr>
      <dsp:spPr>
        <a:xfrm>
          <a:off x="0" y="1299025"/>
          <a:ext cx="8484964" cy="11272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700" b="0" i="0" kern="1200" dirty="0" err="1"/>
            <a:t>Standard</a:t>
          </a:r>
          <a:r>
            <a:rPr lang="tr-TR" sz="4700" b="0" i="0" kern="1200" dirty="0"/>
            <a:t> </a:t>
          </a:r>
          <a:r>
            <a:rPr lang="tr-TR" sz="4700" b="0" i="0" kern="1200" dirty="0" err="1"/>
            <a:t>portions</a:t>
          </a:r>
          <a:endParaRPr lang="tr-TR" sz="4700" kern="1200" dirty="0"/>
        </a:p>
      </dsp:txBody>
      <dsp:txXfrm>
        <a:off x="55030" y="1354055"/>
        <a:ext cx="8374904" cy="1017235"/>
      </dsp:txXfrm>
    </dsp:sp>
    <dsp:sp modelId="{4EB6B1A1-FD58-794E-A5CB-C6DAE6378798}">
      <dsp:nvSpPr>
        <dsp:cNvPr id="0" name=""/>
        <dsp:cNvSpPr/>
      </dsp:nvSpPr>
      <dsp:spPr>
        <a:xfrm>
          <a:off x="0" y="2561680"/>
          <a:ext cx="8484964" cy="11272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700" kern="1200" dirty="0" err="1"/>
            <a:t>Food</a:t>
          </a:r>
          <a:r>
            <a:rPr lang="tr-TR" sz="4700" kern="1200" dirty="0"/>
            <a:t> </a:t>
          </a:r>
          <a:r>
            <a:rPr lang="tr-TR" sz="4700" kern="1200" dirty="0" err="1"/>
            <a:t>Waste</a:t>
          </a:r>
          <a:r>
            <a:rPr lang="tr-TR" sz="4700" kern="1200" dirty="0"/>
            <a:t> </a:t>
          </a:r>
        </a:p>
      </dsp:txBody>
      <dsp:txXfrm>
        <a:off x="55030" y="2616710"/>
        <a:ext cx="8374904" cy="1017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E450D7-4730-5F4D-9C43-46B52FD83EE1}">
      <dsp:nvSpPr>
        <dsp:cNvPr id="0" name=""/>
        <dsp:cNvSpPr/>
      </dsp:nvSpPr>
      <dsp:spPr>
        <a:xfrm rot="10800000">
          <a:off x="4584904" y="1525"/>
          <a:ext cx="14610715" cy="3619046"/>
        </a:xfrm>
        <a:prstGeom prst="homePlate">
          <a:avLst/>
        </a:prstGeom>
        <a:solidFill>
          <a:schemeClr val="accent2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95899" tIns="228600" rIns="42672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000" b="1" i="0" kern="120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Carbon footprint </a:t>
          </a:r>
        </a:p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400" b="0" i="0" kern="120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(related to greenhouse gas emissions from food production to consumption) </a:t>
          </a:r>
          <a:endParaRPr lang="tr-TR" sz="5400" kern="12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sp:txBody>
      <dsp:txXfrm rot="10800000">
        <a:off x="5489665" y="1525"/>
        <a:ext cx="13705954" cy="3619046"/>
      </dsp:txXfrm>
    </dsp:sp>
    <dsp:sp modelId="{EA3B92A3-46FA-BC48-96BC-28FC778EB1FF}">
      <dsp:nvSpPr>
        <dsp:cNvPr id="0" name=""/>
        <dsp:cNvSpPr/>
      </dsp:nvSpPr>
      <dsp:spPr>
        <a:xfrm>
          <a:off x="2775380" y="1525"/>
          <a:ext cx="3619046" cy="3619046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tile tx="0" ty="0" sx="100000" sy="100000" flip="none" algn="tl"/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C38AF63-7059-EE4A-B75E-0D0B0CA10B49}">
      <dsp:nvSpPr>
        <dsp:cNvPr id="0" name=""/>
        <dsp:cNvSpPr/>
      </dsp:nvSpPr>
      <dsp:spPr>
        <a:xfrm rot="10800000">
          <a:off x="4584904" y="4635440"/>
          <a:ext cx="14610715" cy="3619046"/>
        </a:xfrm>
        <a:prstGeom prst="homePlate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95899" tIns="251460" rIns="469392" bIns="25146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600" b="1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Water</a:t>
          </a:r>
          <a:r>
            <a:rPr lang="tr-TR" sz="6600" b="1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6600" b="1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footprint</a:t>
          </a:r>
          <a:r>
            <a:rPr lang="tr-TR" sz="6600" b="1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</a:p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(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involving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water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use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and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pollution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in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food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 </a:t>
          </a:r>
          <a:r>
            <a:rPr lang="tr-TR" sz="5400" b="0" i="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production</a:t>
          </a:r>
          <a:r>
            <a:rPr lang="tr-TR" sz="5400" b="0" i="0" kern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)</a:t>
          </a:r>
          <a:endParaRPr lang="tr-TR" sz="5400" kern="12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sp:txBody>
      <dsp:txXfrm rot="10800000">
        <a:off x="5489665" y="4635440"/>
        <a:ext cx="13705954" cy="3619046"/>
      </dsp:txXfrm>
    </dsp:sp>
    <dsp:sp modelId="{5880EFE7-CF4E-AD49-8B3D-91DFBB176CA6}">
      <dsp:nvSpPr>
        <dsp:cNvPr id="0" name=""/>
        <dsp:cNvSpPr/>
      </dsp:nvSpPr>
      <dsp:spPr>
        <a:xfrm>
          <a:off x="2775380" y="4635440"/>
          <a:ext cx="3619046" cy="3619046"/>
        </a:xfrm>
        <a:prstGeom prst="ellipse">
          <a:avLst/>
        </a:prstGeom>
        <a:blipFill dpi="0" rotWithShape="1">
          <a:blip xmlns:r="http://schemas.openxmlformats.org/officeDocument/2006/relationships" r:embed="rId3">
            <a:alphaModFix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tile tx="0" ty="0" sx="100000" sy="100000" flip="none" algn="tl"/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35A64-B8FE-B243-96C7-3F913D856E17}">
      <dsp:nvSpPr>
        <dsp:cNvPr id="0" name=""/>
        <dsp:cNvSpPr/>
      </dsp:nvSpPr>
      <dsp:spPr>
        <a:xfrm>
          <a:off x="1235542" y="776353"/>
          <a:ext cx="4515154" cy="1568053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2345E7-3A2B-FA4E-9D78-30377EE8A9C3}">
      <dsp:nvSpPr>
        <dsp:cNvPr id="0" name=""/>
        <dsp:cNvSpPr/>
      </dsp:nvSpPr>
      <dsp:spPr>
        <a:xfrm>
          <a:off x="3062605" y="4541480"/>
          <a:ext cx="875030" cy="560019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D1C203-2C31-C248-AE03-A2F1E0F55EAB}">
      <dsp:nvSpPr>
        <dsp:cNvPr id="0" name=""/>
        <dsp:cNvSpPr/>
      </dsp:nvSpPr>
      <dsp:spPr>
        <a:xfrm>
          <a:off x="1013004" y="5122487"/>
          <a:ext cx="4974230" cy="105003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 err="1">
              <a:solidFill>
                <a:schemeClr val="accent5"/>
              </a:solidFill>
            </a:rPr>
            <a:t>Variety</a:t>
          </a:r>
          <a:r>
            <a:rPr lang="tr-TR" sz="2800" b="1" kern="1200" dirty="0">
              <a:solidFill>
                <a:schemeClr val="accent5"/>
              </a:solidFill>
            </a:rPr>
            <a:t> of </a:t>
          </a:r>
          <a:r>
            <a:rPr lang="tr-TR" sz="2800" b="1" kern="1200" dirty="0" err="1">
              <a:solidFill>
                <a:schemeClr val="accent5"/>
              </a:solidFill>
            </a:rPr>
            <a:t>menu</a:t>
          </a:r>
          <a:r>
            <a:rPr lang="tr-TR" sz="2800" b="1" kern="1200" dirty="0">
              <a:solidFill>
                <a:schemeClr val="accent5"/>
              </a:solidFill>
            </a:rPr>
            <a:t> </a:t>
          </a:r>
          <a:r>
            <a:rPr lang="tr-TR" sz="2800" b="1" kern="1200" dirty="0" err="1">
              <a:solidFill>
                <a:schemeClr val="accent5"/>
              </a:solidFill>
            </a:rPr>
            <a:t>components</a:t>
          </a:r>
          <a:endParaRPr lang="tr-TR" sz="2800" b="1" kern="1200" dirty="0">
            <a:solidFill>
              <a:schemeClr val="accent5"/>
            </a:solidFill>
          </a:endParaRPr>
        </a:p>
      </dsp:txBody>
      <dsp:txXfrm>
        <a:off x="1013004" y="5122487"/>
        <a:ext cx="4974230" cy="1050036"/>
      </dsp:txXfrm>
    </dsp:sp>
    <dsp:sp modelId="{66CE3FD0-2B19-FE43-A98F-34F4AB7A9CF2}">
      <dsp:nvSpPr>
        <dsp:cNvPr id="0" name=""/>
        <dsp:cNvSpPr/>
      </dsp:nvSpPr>
      <dsp:spPr>
        <a:xfrm>
          <a:off x="2877098" y="2465511"/>
          <a:ext cx="1575054" cy="1575054"/>
        </a:xfrm>
        <a:prstGeom prst="ellipse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/>
            <a:t>Availability</a:t>
          </a:r>
          <a:endParaRPr lang="tr-TR" sz="1800" kern="1200" dirty="0"/>
        </a:p>
      </dsp:txBody>
      <dsp:txXfrm>
        <a:off x="3107759" y="2696172"/>
        <a:ext cx="1113732" cy="1113732"/>
      </dsp:txXfrm>
    </dsp:sp>
    <dsp:sp modelId="{A17E1FEA-BDEA-864C-85DC-7368F7CFCF34}">
      <dsp:nvSpPr>
        <dsp:cNvPr id="0" name=""/>
        <dsp:cNvSpPr/>
      </dsp:nvSpPr>
      <dsp:spPr>
        <a:xfrm>
          <a:off x="1750059" y="1283871"/>
          <a:ext cx="1575054" cy="1575054"/>
        </a:xfrm>
        <a:prstGeom prst="ellipse">
          <a:avLst/>
        </a:prstGeom>
        <a:solidFill>
          <a:schemeClr val="accent5">
            <a:shade val="80000"/>
            <a:hueOff val="-87308"/>
            <a:satOff val="11426"/>
            <a:lumOff val="112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Culture&amp;Habits</a:t>
          </a:r>
          <a:endParaRPr lang="tr-TR" sz="2200" kern="12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sp:txBody>
      <dsp:txXfrm>
        <a:off x="1980720" y="1514532"/>
        <a:ext cx="1113732" cy="1113732"/>
      </dsp:txXfrm>
    </dsp:sp>
    <dsp:sp modelId="{392828C2-E4C2-FE46-8B58-F379111A9ADC}">
      <dsp:nvSpPr>
        <dsp:cNvPr id="0" name=""/>
        <dsp:cNvSpPr/>
      </dsp:nvSpPr>
      <dsp:spPr>
        <a:xfrm>
          <a:off x="3360115" y="903058"/>
          <a:ext cx="1575054" cy="1575054"/>
        </a:xfrm>
        <a:prstGeom prst="ellipse">
          <a:avLst/>
        </a:prstGeom>
        <a:solidFill>
          <a:schemeClr val="accent5">
            <a:shade val="80000"/>
            <a:hueOff val="-174616"/>
            <a:satOff val="22851"/>
            <a:lumOff val="224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kern="1200" dirty="0" err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rPr>
            <a:t>Location</a:t>
          </a:r>
          <a:endParaRPr lang="tr-TR" sz="2100" kern="120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endParaRPr>
        </a:p>
      </dsp:txBody>
      <dsp:txXfrm>
        <a:off x="3590776" y="1133719"/>
        <a:ext cx="1113732" cy="1113732"/>
      </dsp:txXfrm>
    </dsp:sp>
    <dsp:sp modelId="{8DD6BF9C-6626-C94B-B289-F4A131784494}">
      <dsp:nvSpPr>
        <dsp:cNvPr id="0" name=""/>
        <dsp:cNvSpPr/>
      </dsp:nvSpPr>
      <dsp:spPr>
        <a:xfrm>
          <a:off x="1050035" y="583847"/>
          <a:ext cx="4900168" cy="392013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7-02T18:19:38.654"/>
    </inkml:context>
    <inkml:brush xml:id="br0">
      <inkml:brushProperty name="width" value="0.22931" units="cm"/>
      <inkml:brushProperty name="height" value="0.22931" units="cm"/>
      <inkml:brushProperty name="color" value="#CC0066"/>
    </inkml:brush>
  </inkml:definitions>
  <inkml:trace contextRef="#ctx0" brushRef="#br0">1326 0 24575,'52'0'0,"32"17"0,-22 5 0,5 7 0,4 9 0,-1 5 0,-3 6 0,-5 4 0,-9 2 0,-7 2 0,-14-1 0,-5 1 0,-4 4 0,-3 2 0,-3-1 0,-4 1 0,-6-1 0,-3 0 0,0 3 0,-1 1 0,-2 1 0,-2 1 0,1 6 0,0 1 0,0-2 0,0 1 0,0 1 0,0 1 0,1 9 0,-2 3 0,0-20 0,-1 3 0,-2 1-327,-3 7 0,-3 3 0,-3-1 327,-7 6 0,-3 0 0,-4 0 0,-5 5 0,-4 0 0,-3-1 0,-3-3 0,-4-1 0,-2-1 0,11-20 0,-2 0 0,0 0 0,-1-1 0,-1 0 0,0-1 0,-1 0 0,-1-2 0,-16 18 0,-2-2 0,0-2 0,1-4 0,0-2 0,1-4 0,6-8 0,2-3 0,1-3 0,-14 12 0,3-5 0,12-10 0,1-3 0,1-8 0,-2-2 0,1-3 0,-1-3 0,-1-3 0,1-1 0,2-1 0,0 0 981,-37 24-981,7-9 0,16-4 0,15-15 0,20-19 0,13-15 0,6-30 0,7-21 0,0-22 0,0-12 0,0 44 0,0-2 0,0-1 0,0-1 0,-1 0 0,2-2 0,3-9 0,2-2 0,0-6 0,0-2 0,1-2 0,-1-1 0,0-4 0,-2 0 0,-4-1 0,0 1 0,0 3 0,0 1 0,0 5 0,0 3 0,0 15 0,0 6 0,0-14 0,0 44 0,0 54 0,0 57 0,0-19 0,0 7 0,0 16 0,0 4 0,0-25 0,0 1 0,0 0 0,-3 0 0,-1 0 0,0-1 0,-2 30 0,0-3 0,-1-8 0,1-3 0,0-17 0,2-4 0,3-9 0,2-2 0,-1 38 0,0-9 0,0 0 0,0 0 0,0 1 0,0-3 0,0-27 0,0-25 0,7-32 0,21-25 0,23-4 0,31-11 0,-25 24 0,5 2 0,10 3 0,4 2 0,10 0 0,2 1 0,4 2 0,1 2 0,-1 0 0,1 0 0,0 0 0,-1 3 0,2 2 0,-2 2 0,-4-2 0,-1 2 0,-2-1 0,1 3 0,0 4 0,-1 2 0,3 3 0,-1 4 0,1 5 0,-2 3 0,-8 0 0,-2 2 0,-11-3 0,-4-1 0,-9-3 0,-2-2 0,32 10 0,-21-6 0,-18-7 0,-24-5 0,-11-6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7-03T12:09:45.609"/>
    </inkml:context>
    <inkml:brush xml:id="br0">
      <inkml:brushProperty name="width" value="0.2" units="cm"/>
      <inkml:brushProperty name="height" value="0.2" units="cm"/>
      <inkml:brushProperty name="color" value="#F6630D"/>
    </inkml:brush>
  </inkml:definitions>
  <inkml:trace contextRef="#ctx0" brushRef="#br0">2540 1 24575,'-49'76'0,"11"-24"0,-7 6 0,4-5 0,-3 3 0,-2 2 0,-6 7 0,-1 3 0,0-1-502,2 2 1,-1-1 0,2 1 501,3-3 0,1 1 0,2-1 0,6-4 0,2 0 0,2-1 60,-12 26 0,3-1-60,1-1 0,1 0 0,14-24 0,1 1 0,0 1 0,-2 3 0,-2 1 0,1 1 0,-1 6 0,0 0 0,1 3-246,0 7 0,2 2 1,-1 1 245,0 0 0,0 2 0,2-1 0,3 0 0,1-1 0,0 0 0,0 2 0,1 1 0,0-1 0,1 1 0,1 0 0,1 2 0,3-18 0,1 1 0,0 1 0,0 1 0,-2 4 0,1 1 0,0 1 0,1 0 0,1 1 0,0 0 0,1 0 0,1 1-426,1 1 1,-1 1-1,2 0 1,2 0 425,0 0 0,2-1 0,1 1 0,1 1 0,0 2 0,2 1 0,0 0 0,0 0 0,0 1 0,1 1 0,1 0 0,-1-1 0,0-1 0,0 0 0,0 0 0,0-1 0,0-3 0,0-1 0,0-1 0,0-2-77,0 19 1,0-3-1,0-3 77,0-10 0,0-2 0,0-3 50,0-9 1,0-3 0,0-1-51,0 17 0,0-4 485,0-15 0,0-4-485,0 33 1793,0-34-1793,-8-30 1032,-15-33-1032,-18-42 106,-14-31-106,24 28 0,0-4 0,-3-5 0,-2-3 0,-6-6 0,-2-1 0,-2-5 0,-1 1 0,1 3 0,2 0 0,5 5 0,3 1 0,9 12 0,2 2 0,-8-26 0,16 19 0,11 25 0,11 19 0,7 15 0,11 12 0,15 12 0,5 4 0,2 9 0,-2 2 0,-6 0 0,-2 1 0,-2-7 0,-9-2 0,-9-7 0,-1-4 0,-5-2 0,5-3 0,0 5 0,-4 1 0,2 0 0,-5 0 0,1-4 0,1-2 0,-1 0 0,-1 1 0,-2 1 0,-5 4 0,0-4 0,0-4 0,0-1 0,0 2 0,6 7 0,1 4 0,7-1 0,0 1 0,0-5 0,3 3 0,-2 3 0,-1-2 0,-1-2 0,3-8 0,-1-3 0,3-6 0,-5-3 0,-2-3 0,1-2 0,2 5 0,6 6 0,2 7 0,3-2 0,-4-4 0,-2-8 0,0-6 0,-3-5 0,3-6 0,-2-15 0,3-19 0,7-15 0,3-8 0,1 1 0,0 6 0,-2 9 0,-1 2 0,-6 7 0,-2 5 0,1-4 0,1 3 0,6-13 0,1-9 0,-1 0 0,1 1 0,-1 19 0,1 8 0,-1 11 0,-2 3 0,-2-1 0,-1-2 0,2 4 0,-3-2 0,3 4 0,1-1 0,1-7 0,3 1 0,-6-1 0,0 5 0,-7 3 0,0 2 0,-3 1 0,-2-1 0,1 0 0,0 2 0,7-2 0,2 0 0,-2-2 0,-24 2-820,-26 6 1,6 1 0,-8 7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7-03T12:09:50.087"/>
    </inkml:context>
    <inkml:brush xml:id="br0">
      <inkml:brushProperty name="width" value="0.2" units="cm"/>
      <inkml:brushProperty name="height" value="0.2" units="cm"/>
      <inkml:brushProperty name="color" value="#F6630D"/>
    </inkml:brush>
  </inkml:definitions>
  <inkml:trace contextRef="#ctx0" brushRef="#br0">9667 380 24575,'-78'0'0,"23"0"0,-5 0 0,-20 0 0,-6 0 0,18-1 0,-2-1 0,-2-1 0,-6-2 0,-1-1 0,-3-1-1093,-10-2 1,-2-1 0,-3-1 898,19 1 0,-3 1 0,0-2 0,0 1 194,-3 0 0,-1-1 0,0 1 0,1-1-70,-1 1 1,0 1 0,1-1 0,1 1 69,5 0 0,0-1 0,1 1 0,1 0 0,-21-3 0,1-1 0,2 1 0,2 0 0,1-1 0,1 1 0,3-1 0,0 0 0,0 2-263,-1 0 1,-1 1-1,2 1 263,3 2 0,1 0 0,0 2 0,0 1 0,1 2 0,-1 0 0,-3 1 0,-1 2 0,0-1 0,-2 0 0,1 0 0,-1 0 0,-3 0 0,0 0 0,1 0 0,2 0 0,0 0 0,2 0 0,7 0 0,2 0 0,1 0 0,6 0 0,0 0 0,2 0 0,-26 0 0,2 0 0,3 1 0,0 2 0,-1 5 0,0 4 0,2 2 0,0 4 0,1 4 0,1 3 0,3 4 0,2 1 0,4-4 0,1 1 1381,-1 2 1,-1 0-1382,4-1 0,1 1 678,3-4 0,1 0-678,-4 2 0,0 1 499,2 0 1,1 1-500,-5 0 0,0 1 0,-4 4 0,-1 0 0,5-1 0,0 0 0,1 0 0,1 0 0,5-1 0,0 1 0,5-1 0,2 0 0,1-1 0,0 1 0,3 0 0,0 0 0,3-1 0,2 0 0,5-3 0,1-1 0,-34 15 0,25-12 0,17-12 0,14-2 0,5-1 0,-6 6 0,-16 5 0,-24 11 0,-14 10 0,34-20 0,-1 1 0,3 2 0,1 1 0,-33 29 0,22-8 0,19-15 0,15-11 0,12-8 0,-1-4 0,2-1 0,-1-1 0,1 1 0,2 4 0,-2-1 0,-5 2 0,-1-3 0,2-11 0,5-9 0,5-21 0,1-25 0,0-15 0,0-17 0,0 3 0,0 2 0,0 3 0,0-1 0,0 0 0,0 12 0,0 9 0,0 12 0,0 3 0,0 0 0,0 5 0,0 3 0,0 8 0,0 12 0,0 62 0,0 1 0,0 43 0,0-27 0,0-7 0,0-1 0,0-1 0,0 0 0,0-6 0,7-2 0,0-8 0,1-5 0,1 0 0,-2-6 0,0-1 0,0-5 0,1-3 0,-1-3 0,4-2 0,2-4 0,-2-7 0,3-3 0,0-3 0,-1 0 0,2 0 0,2 0 0,2 0 0,8 0 0,2 0 0,10 0 0,8 0 0,5-7 0,6-1 0,0-3 0,0-3 0,0 6 0,-5 0 0,-10 2 0,-8-1 0,-6-1 0,-1 2 0,5 3 0,-3 3 0,-2 0 0,-2 0 0,-3 0 0,-1 0 0,-2 0 0,-1 0 0,1 0 0,1 0 0,-1 0 0,1 0 0,3 0 0,1 0 0,3 0 0,-1 0 0,-2 0 0,-1 0 0,-2 0 0,-4 0 0,0 0 0,-3 0 0,0 0 0,4 0 0,-11 0 0,4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7-03T12:10:02.691"/>
    </inkml:context>
    <inkml:brush xml:id="br0">
      <inkml:brushProperty name="width" value="0.2" units="cm"/>
      <inkml:brushProperty name="height" value="0.2" units="cm"/>
      <inkml:brushProperty name="color" value="#F6630D"/>
    </inkml:brush>
  </inkml:definitions>
  <inkml:trace contextRef="#ctx0" brushRef="#br0">0 263 24575,'60'-7'0,"0"-1"0,-3-2 0,8-3 0,15-3 0,11-4 0,-36 9 0,3 1 0,6-2 0,4 0 0,12 0 0,6 0 0,-17 3 0,2 0 0,1-1-314,10-1 1,2 0 0,1 0 313,8 1 0,1 1 0,1 0 0,1 2 0,0 1 0,0 1 0,-1 0 0,0 2 0,-1 0 0,-3 2 0,0 1 0,0 0 0,0 0 0,1 0 0,0 0 0,2 0 0,1 0 0,0 0 0,0 0 0,0 0 0,0 0 0,-4 0 0,0-1 0,-2 2 0,-7 1 0,-1 1 0,-2 2 0,-7 1 0,-2 3 0,0 1-151,-3 1 0,0 2 0,0 1 151,0 3 0,0 2 0,1 0 0,5 1 0,0 0 0,3 2 0,7 2 0,1 1 0,2 2-501,6 4 0,1 3 0,1 0 501,-19-7 0,0 0 0,1 1 0,0 2 0,1 1 0,0 1 0,0 1 0,0 0 0,-2 1 0,-1 1 0,0 0 0,1 0 0,-1 0 0,1 1 0,-1 0 0,1 1 0,-1 1 0,1 0 0,-1 1 0,1 0 0,0 0 0,1 0 0,0 1 0,1 0-544,8 3 1,1 1 0,1 1 0,0 0 543,-15-7 0,0 0 0,1 1 0,-1 0 0,1 0 0,1 2 0,2 0 0,-1 1 0,0 0 0,-1-1 0,-3 0 0,1-1 0,-1 1 0,-2-1 0,-1-1-14,6 6 1,-1-1 0,-3 0-1,-1-1 14,12 10 0,-4-1 0,-2 0 0,-9-3 0,-3 0 0,-2 0 0,-6-1 0,-1 2 0,-1-1 46,1 2 0,-1 1 0,0-1-46,-2 0 0,-1-1 0,-1 0 0,19 21 0,-2 0 0,1-3 0,0 1 0,0-2 0,2 2 0,-18-19 0,0 1 0,2 0 208,4 5 1,2 0 0,1 1-209,1 0 0,0 0 0,0 0 0,-3-3 0,-1 0 0,-1-1 710,-5-6 1,-1-2 0,-2 0-711,12 13 0,-4-2 472,-10-6 0,-3-3-472,-7-7 0,-2-2 281,27 36-281,-2 3 422,-25-36 0,0 2-422,1 4 0,0-1 79,4-2 0,0-2-79,-1 1 0,1-2 0,-1-1 0,1-1 0,0 0 0,0 1 0,0 3 0,0 1 0,0-1 0,-1 0 0,-3-1 0,-1-1 0,27 32 0,-12-16 0,-16-17 0,-20-14 0,-19-16 0,-36-14 0,-25-18 0,-21-16 0,37 12 0,1-2 0,2-3 0,1 1 0,0 2 0,1 1 0,-40-19 0,10 9 0,8 9 0,-1-2 0,-18 1 0,31 13 0,-3 0 0,-7 0 0,-1 0 0,0 2 0,1 1 0,8 0 0,4 2 0,-17-2 0,38 5 0,32 4 0,25 4 0,25 0 0,20 0 0,17 0 0,-36 0 0,1 0 0,0 0 0,0 1 0,1 2 0,0 2 0,3 2 0,0 3 0,2 2 0,2 2 0,6 4 0,2 1 0,3 0 0,0 1 0,-1-1 0,-2 0 0,-6-1 0,-3-2 0,-8-4 0,-2-1 0,26 5 0,-25-9 0,-18-3 0,-15-4 0,-8 5 0,5 2 0,-3 3 0,-3 2 0,0 1 0,-7 6 0,0-2 0,0-10 0,0-40 0,0-1 0,0-30 0,0 13 0,0-3 0,0 1 0,0 2 0,0 0 0,0-7 0,0-4 0,0 3 0,0 6 0,0 17 0,0 3 0,0 10 0,0 0 0,0-1 0,-7-1 0,-1-3 0,0-3 0,2-2 0,6-3 0,0 3 0,0 5 0,0 0 0,0 4 0,0 1 0,0 0 0,0 0 0,0 5 0,0-1 0,0 6 0,-5 5 0,-7 3-820,-2 4 1,3 1 0,4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"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Welcome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everyone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!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It’s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an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incredible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feeling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finally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reach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closing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stage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this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project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after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three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years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hard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work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are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delighted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have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you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all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here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share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results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this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Project.  t</a:t>
            </a:r>
            <a:endParaRPr dirty="0"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data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preparation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phase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standardized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every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menu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using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official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standard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recipes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Each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meal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was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meticulously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broken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down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its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individual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ingredients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calculated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as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single-serving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portions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in Excel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ensure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maximum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accuracy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in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our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analysis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our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method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used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standard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recipes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each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dish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listed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every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ingredient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in Excel as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single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portions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one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person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This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helped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us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get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very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clear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accurate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data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our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analysis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806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2" name="Google Shape;172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e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used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LCA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approach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see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total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environmental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impact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measured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everything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from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raw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materials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to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disposal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results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are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shown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in 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kilograms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of CO2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which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tells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us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carbon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footprint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meal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808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5" name="Google Shape;18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7" name="Google Shape;20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65" name="Google Shape;26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374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531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52" name="Google Shape;25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968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7" name="Google Shape;1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072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7381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9" name="Google Shape;3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40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iets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are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a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major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link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between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human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health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and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environmental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sustainability</a:t>
            </a:r>
            <a:r>
              <a:rPr lang="tr-TR" b="0" i="0" u="none" strike="noStrike" dirty="0">
                <a:solidFill>
                  <a:srgbClr val="2E2E2E"/>
                </a:solidFill>
                <a:effectLst/>
                <a:latin typeface="Source Sans Pro" panose="020B0503030403020204" pitchFamily="34" charset="0"/>
              </a:rPr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how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different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drivers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such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as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political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social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environmental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economic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factors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influence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environments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also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demonstrates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connection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between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production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supply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chain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consumption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within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overall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system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</a:t>
            </a:r>
            <a:endParaRPr dirty="0"/>
          </a:p>
        </p:txBody>
      </p:sp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also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demonstrates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connection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between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production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supply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chain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consumption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within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overall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food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system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4" name="Google Shape;16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80" name="Google Shape;28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49866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Our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project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involved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deep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dive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into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catering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systems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three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different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countries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By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analyzing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10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canteens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and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10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working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days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of menus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processed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a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diverse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range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 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1-4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course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options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In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total,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we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assessed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298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specific</a:t>
            </a:r>
            <a:r>
              <a:rPr lang="tr-TR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tr-TR" b="1" i="0" u="none" strike="noStrike" dirty="0" err="1">
                <a:solidFill>
                  <a:srgbClr val="000000"/>
                </a:solidFill>
                <a:effectLst/>
              </a:rPr>
              <a:t>meals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,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ensuring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that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our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findings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are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based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on a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significant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and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representative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tr-TR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volume</a:t>
            </a:r>
            <a:r>
              <a:rPr lang="tr-TR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of data.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6353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body" idx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title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body" idx="2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4"/>
          <p:cNvSpPr txBox="1">
            <a:spLocks noGrp="1"/>
          </p:cNvSpPr>
          <p:nvPr>
            <p:ph type="body" idx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body" idx="2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- 3 Up">
  <p:cSld name="Photo - 3 Up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>
            <a:spLocks noGrp="1"/>
          </p:cNvSpPr>
          <p:nvPr>
            <p:ph type="pic" idx="2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45"/>
          <p:cNvSpPr>
            <a:spLocks noGrp="1"/>
          </p:cNvSpPr>
          <p:nvPr>
            <p:ph type="pic" idx="3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45"/>
          <p:cNvSpPr>
            <a:spLocks noGrp="1"/>
          </p:cNvSpPr>
          <p:nvPr>
            <p:ph type="pic" idx="4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4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6"/>
          <p:cNvSpPr>
            <a:spLocks noGrp="1"/>
          </p:cNvSpPr>
          <p:nvPr>
            <p:ph type="pic" idx="2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46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7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2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2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32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1pPr>
            <a:lvl2pPr marL="914400" lvl="1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2pPr>
            <a:lvl3pPr marL="1371600" lvl="2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3pPr>
            <a:lvl4pPr marL="1828800" lvl="3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4pPr>
            <a:lvl5pPr marL="2286000" lvl="4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2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llets">
  <p:cSld name="Bulle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4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3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5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5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5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3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Photo Alt">
  <p:cSld name="Title &amp; Photo Al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7"/>
          <p:cNvSpPr>
            <a:spLocks noGrp="1"/>
          </p:cNvSpPr>
          <p:nvPr>
            <p:ph type="pic" idx="2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sldNum" idx="1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ullets &amp; Photo">
  <p:cSld name="Title, Bullets &amp; Phot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8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38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8"/>
          <p:cNvSpPr>
            <a:spLocks noGrp="1"/>
          </p:cNvSpPr>
          <p:nvPr>
            <p:ph type="pic" idx="3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38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8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ullets &amp; Live Video Large">
  <p:cSld name="Title, Bullets &amp; Live Video Larg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0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40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40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0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1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41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Fact">
  <p:cSld name="Big Fac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3"/>
          <p:cNvSpPr txBox="1">
            <a:spLocks noGrp="1"/>
          </p:cNvSpPr>
          <p:nvPr>
            <p:ph type="body" idx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43"/>
          <p:cNvSpPr txBox="1">
            <a:spLocks noGrp="1"/>
          </p:cNvSpPr>
          <p:nvPr>
            <p:ph type="body" idx="2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43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0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30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350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30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8" r:id="rId7"/>
    <p:sldLayoutId id="2147483659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39.svg"/><Relationship Id="rId18" Type="http://schemas.openxmlformats.org/officeDocument/2006/relationships/image" Target="../media/image44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svg"/><Relationship Id="rId11" Type="http://schemas.openxmlformats.org/officeDocument/2006/relationships/image" Target="../media/image2.png"/><Relationship Id="rId5" Type="http://schemas.openxmlformats.org/officeDocument/2006/relationships/image" Target="../media/image32.png"/><Relationship Id="rId15" Type="http://schemas.openxmlformats.org/officeDocument/2006/relationships/image" Target="../media/image41.svg"/><Relationship Id="rId10" Type="http://schemas.openxmlformats.org/officeDocument/2006/relationships/image" Target="../media/image37.svg"/><Relationship Id="rId19" Type="http://schemas.openxmlformats.org/officeDocument/2006/relationships/image" Target="../media/image45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Relationship Id="rId1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customXml" Target="../ink/ink4.xml"/><Relationship Id="rId3" Type="http://schemas.openxmlformats.org/officeDocument/2006/relationships/image" Target="../media/image46.png"/><Relationship Id="rId7" Type="http://schemas.openxmlformats.org/officeDocument/2006/relationships/diagramColors" Target="../diagrams/colors3.xml"/><Relationship Id="rId12" Type="http://schemas.openxmlformats.org/officeDocument/2006/relationships/image" Target="../media/image4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customXml" Target="../ink/ink3.xml"/><Relationship Id="rId5" Type="http://schemas.openxmlformats.org/officeDocument/2006/relationships/diagramLayout" Target="../diagrams/layout3.xml"/><Relationship Id="rId15" Type="http://schemas.openxmlformats.org/officeDocument/2006/relationships/image" Target="../media/image2.png"/><Relationship Id="rId10" Type="http://schemas.openxmlformats.org/officeDocument/2006/relationships/image" Target="../media/image420.png"/><Relationship Id="rId4" Type="http://schemas.openxmlformats.org/officeDocument/2006/relationships/diagramData" Target="../diagrams/data3.xml"/><Relationship Id="rId9" Type="http://schemas.openxmlformats.org/officeDocument/2006/relationships/customXml" Target="../ink/ink2.xml"/><Relationship Id="rId14" Type="http://schemas.openxmlformats.org/officeDocument/2006/relationships/image" Target="../media/image4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6.pn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6;p19" descr="Image">
            <a:extLst>
              <a:ext uri="{FF2B5EF4-FFF2-40B4-BE49-F238E27FC236}">
                <a16:creationId xmlns:a16="http://schemas.microsoft.com/office/drawing/2014/main" id="{3C95ABAD-1AF6-67B5-76F6-3D5424ACF70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663063"/>
            <a:ext cx="24384001" cy="14488006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 descr="Image"/>
          <p:cNvSpPr/>
          <p:nvPr/>
        </p:nvSpPr>
        <p:spPr>
          <a:xfrm>
            <a:off x="0" y="-767003"/>
            <a:ext cx="24384001" cy="1448800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7" name="Google Shape;87;p1"/>
          <p:cNvSpPr txBox="1"/>
          <p:nvPr/>
        </p:nvSpPr>
        <p:spPr>
          <a:xfrm>
            <a:off x="0" y="-1306371"/>
            <a:ext cx="22585139" cy="5365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Helvetica Neue"/>
              <a:buNone/>
            </a:pPr>
            <a:r>
              <a:rPr lang="tr-TR" sz="80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</a:t>
            </a:r>
            <a:r>
              <a:rPr lang="tr-TR" sz="80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0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lang="tr-TR" sz="80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0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carbon</a:t>
            </a:r>
            <a:r>
              <a:rPr lang="tr-TR" sz="80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0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footprint</a:t>
            </a:r>
            <a:r>
              <a:rPr lang="tr-TR" sz="80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tr-TR" sz="80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</a:t>
            </a:r>
            <a:r>
              <a:rPr lang="tr-TR" sz="80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menus</a:t>
            </a: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Helvetica Neue"/>
              <a:buNone/>
            </a:pPr>
            <a:r>
              <a:rPr lang="tr-TR" sz="3200" dirty="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DERYA DİKMEN, </a:t>
            </a: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phD</a:t>
            </a:r>
            <a:endParaRPr lang="tr-TR" sz="3200" dirty="0">
              <a:solidFill>
                <a:schemeClr val="bg1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Helvetica Neue"/>
              <a:buNone/>
            </a:pP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Department</a:t>
            </a:r>
            <a:r>
              <a:rPr lang="tr-TR" sz="3200" dirty="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 of </a:t>
            </a: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Nutrition</a:t>
            </a:r>
            <a:r>
              <a:rPr lang="tr-TR" sz="3200" dirty="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 </a:t>
            </a: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and</a:t>
            </a:r>
            <a:r>
              <a:rPr lang="tr-TR" sz="3200" dirty="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 </a:t>
            </a: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Dietetics</a:t>
            </a:r>
            <a:endParaRPr lang="tr-TR" sz="3200" dirty="0">
              <a:solidFill>
                <a:schemeClr val="bg1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800"/>
              <a:buFont typeface="Helvetica Neue"/>
              <a:buNone/>
            </a:pPr>
            <a:r>
              <a:rPr lang="tr-TR" sz="3200" dirty="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Hacettepe </a:t>
            </a:r>
            <a:r>
              <a:rPr lang="tr-TR" sz="3200" dirty="0" err="1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University</a:t>
            </a:r>
            <a:endParaRPr lang="tr-TR" sz="3200" dirty="0">
              <a:solidFill>
                <a:schemeClr val="bg1"/>
              </a:solidFill>
              <a:latin typeface="Helvetica Neue Thin" panose="020B0403020202020204" pitchFamily="34" charset="0"/>
              <a:ea typeface="Helvetica Neue Thin" panose="020B0403020202020204" pitchFamily="34" charset="0"/>
              <a:cs typeface="Helvetica Neue"/>
              <a:sym typeface="Helvetica Neue"/>
            </a:endParaRPr>
          </a:p>
        </p:txBody>
      </p:sp>
      <p:sp>
        <p:nvSpPr>
          <p:cNvPr id="88" name="Google Shape;88;p1" descr="Image"/>
          <p:cNvSpPr/>
          <p:nvPr/>
        </p:nvSpPr>
        <p:spPr>
          <a:xfrm>
            <a:off x="14129482" y="2320803"/>
            <a:ext cx="5692369" cy="125119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>
            <a:extLst>
              <a:ext uri="{FF2B5EF4-FFF2-40B4-BE49-F238E27FC236}">
                <a16:creationId xmlns:a16="http://schemas.microsoft.com/office/drawing/2014/main" id="{40830D6B-34F0-9A2B-8A49-E7E4711F9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22366"/>
              </p:ext>
            </p:extLst>
          </p:nvPr>
        </p:nvGraphicFramePr>
        <p:xfrm>
          <a:off x="2547816" y="3292617"/>
          <a:ext cx="19288368" cy="819020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429456">
                  <a:extLst>
                    <a:ext uri="{9D8B030D-6E8A-4147-A177-3AD203B41FA5}">
                      <a16:colId xmlns:a16="http://schemas.microsoft.com/office/drawing/2014/main" val="1098785056"/>
                    </a:ext>
                  </a:extLst>
                </a:gridCol>
                <a:gridCol w="6429456">
                  <a:extLst>
                    <a:ext uri="{9D8B030D-6E8A-4147-A177-3AD203B41FA5}">
                      <a16:colId xmlns:a16="http://schemas.microsoft.com/office/drawing/2014/main" val="1252918766"/>
                    </a:ext>
                  </a:extLst>
                </a:gridCol>
                <a:gridCol w="6429456">
                  <a:extLst>
                    <a:ext uri="{9D8B030D-6E8A-4147-A177-3AD203B41FA5}">
                      <a16:colId xmlns:a16="http://schemas.microsoft.com/office/drawing/2014/main" val="1957565264"/>
                    </a:ext>
                  </a:extLst>
                </a:gridCol>
              </a:tblGrid>
              <a:tr h="1883664"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Croatia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Portugal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Türkiye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8333822"/>
                  </a:ext>
                </a:extLst>
              </a:tr>
              <a:tr h="1457412">
                <a:tc gridSpan="3"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 canteens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032398"/>
                  </a:ext>
                </a:extLst>
              </a:tr>
              <a:tr h="1785881">
                <a:tc gridSpan="3"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2-week (10 working days) menus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1824410"/>
                  </a:ext>
                </a:extLst>
              </a:tr>
              <a:tr h="1656483">
                <a:tc gridSpan="3"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1-4 course menus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132797"/>
                  </a:ext>
                </a:extLst>
              </a:tr>
              <a:tr h="1406769">
                <a:tc gridSpan="3">
                  <a:txBody>
                    <a:bodyPr/>
                    <a:lstStyle/>
                    <a:p>
                      <a:pPr algn="ctr"/>
                      <a:r>
                        <a:rPr lang="en-US" sz="6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298 meals in total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376678"/>
                  </a:ext>
                </a:extLst>
              </a:tr>
            </a:tbl>
          </a:graphicData>
        </a:graphic>
      </p:graphicFrame>
      <p:sp>
        <p:nvSpPr>
          <p:cNvPr id="4" name="Başlık 3">
            <a:extLst>
              <a:ext uri="{FF2B5EF4-FFF2-40B4-BE49-F238E27FC236}">
                <a16:creationId xmlns:a16="http://schemas.microsoft.com/office/drawing/2014/main" id="{06C84295-B7A9-8A7F-EA34-0D285C021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Sample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79CA3F06-8D5E-61F9-0AC9-708C6D92E19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1743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metin, ekran görüntüsü, sayı, numara, yazı tipi içeren bir resim&#10;&#10;Açıklama otomatik olarak oluşturuldu">
            <a:extLst>
              <a:ext uri="{FF2B5EF4-FFF2-40B4-BE49-F238E27FC236}">
                <a16:creationId xmlns:a16="http://schemas.microsoft.com/office/drawing/2014/main" id="{8F99C028-27A5-E6EC-373D-F8113743D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655" y="2600916"/>
            <a:ext cx="14560689" cy="9639581"/>
          </a:xfrm>
          <a:prstGeom prst="rect">
            <a:avLst/>
          </a:prstGeom>
        </p:spPr>
      </p:pic>
      <p:sp>
        <p:nvSpPr>
          <p:cNvPr id="5" name="Başlık 4">
            <a:extLst>
              <a:ext uri="{FF2B5EF4-FFF2-40B4-BE49-F238E27FC236}">
                <a16:creationId xmlns:a16="http://schemas.microsoft.com/office/drawing/2014/main" id="{DB59CCCD-3C54-77E8-84F1-AD7713CCC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Data collection </a:t>
            </a:r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34EEAE3F-9F45-13A4-EA20-D3E0ECB3FE0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9543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0000"/>
          </a:bodyPr>
          <a:lstStyle/>
          <a:p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Calculation</a:t>
            </a:r>
            <a:b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Carbon</a:t>
            </a:r>
            <a: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and</a:t>
            </a:r>
            <a: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water</a:t>
            </a:r>
            <a: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footprint</a:t>
            </a:r>
            <a: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of </a:t>
            </a:r>
            <a:r>
              <a:rPr lang="tr-TR" sz="8000" b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8000" b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HEI menus</a:t>
            </a:r>
            <a:br>
              <a:rPr lang="tr-TR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i="1" dirty="0" err="1">
                <a:solidFill>
                  <a:schemeClr val="accent2">
                    <a:lumMod val="50000"/>
                  </a:schemeClr>
                </a:solidFill>
              </a:rPr>
              <a:t>Carbon</a:t>
            </a:r>
            <a:r>
              <a:rPr lang="tr-TR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i="1" dirty="0" err="1">
                <a:solidFill>
                  <a:schemeClr val="accent2">
                    <a:lumMod val="50000"/>
                  </a:schemeClr>
                </a:solidFill>
              </a:rPr>
              <a:t>footprint</a:t>
            </a:r>
            <a:endParaRPr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6" name="Google Shape;176;p11"/>
          <p:cNvSpPr txBox="1">
            <a:spLocks noGrp="1"/>
          </p:cNvSpPr>
          <p:nvPr>
            <p:ph type="body" idx="2"/>
          </p:nvPr>
        </p:nvSpPr>
        <p:spPr>
          <a:xfrm>
            <a:off x="1206500" y="10299119"/>
            <a:ext cx="21971000" cy="220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indent="-228600">
              <a:lnSpc>
                <a:spcPct val="150000"/>
              </a:lnSpc>
              <a:spcBef>
                <a:spcPts val="0"/>
              </a:spcBef>
              <a:buNone/>
            </a:pPr>
            <a:r>
              <a:rPr lang="tr-TR" sz="4000" i="0" dirty="0"/>
              <a:t>Life </a:t>
            </a:r>
            <a:r>
              <a:rPr lang="tr-TR" sz="4000" i="0" dirty="0" err="1"/>
              <a:t>Cycle</a:t>
            </a:r>
            <a:r>
              <a:rPr lang="tr-TR" sz="4000" i="0" dirty="0"/>
              <a:t> </a:t>
            </a:r>
            <a:r>
              <a:rPr lang="tr-TR" sz="4000" i="0" dirty="0" err="1"/>
              <a:t>Assessment</a:t>
            </a:r>
            <a:r>
              <a:rPr lang="tr-TR" sz="4000" i="0" dirty="0"/>
              <a:t> (LCA) </a:t>
            </a:r>
            <a:r>
              <a:rPr lang="tr-TR" sz="4000" i="0" dirty="0" err="1"/>
              <a:t>approach</a:t>
            </a:r>
            <a:r>
              <a:rPr lang="tr-TR" sz="4000" i="0" dirty="0"/>
              <a:t> (ISO 14040) - </a:t>
            </a:r>
            <a:r>
              <a:rPr lang="tr-TR" sz="4000" i="0" dirty="0" err="1"/>
              <a:t>from</a:t>
            </a:r>
            <a:r>
              <a:rPr lang="tr-TR" sz="4000" i="0" dirty="0"/>
              <a:t> </a:t>
            </a:r>
            <a:r>
              <a:rPr lang="tr-TR" sz="4000" i="0" dirty="0" err="1"/>
              <a:t>raw</a:t>
            </a:r>
            <a:r>
              <a:rPr lang="tr-TR" sz="4000" i="0" dirty="0"/>
              <a:t> </a:t>
            </a:r>
            <a:r>
              <a:rPr lang="tr-TR" sz="4000" i="0" dirty="0" err="1"/>
              <a:t>material</a:t>
            </a:r>
            <a:r>
              <a:rPr lang="tr-TR" sz="4000" i="0" dirty="0"/>
              <a:t> </a:t>
            </a:r>
            <a:r>
              <a:rPr lang="tr-TR" sz="4000" i="0" dirty="0" err="1"/>
              <a:t>to</a:t>
            </a:r>
            <a:r>
              <a:rPr lang="tr-TR" sz="4000" i="0" dirty="0"/>
              <a:t> </a:t>
            </a:r>
            <a:r>
              <a:rPr lang="tr-TR" sz="4000" i="0" dirty="0" err="1"/>
              <a:t>disposal</a:t>
            </a:r>
            <a:r>
              <a:rPr lang="tr-TR" sz="4000" i="0" dirty="0"/>
              <a:t> </a:t>
            </a:r>
          </a:p>
          <a:p>
            <a:pPr indent="-228600">
              <a:lnSpc>
                <a:spcPct val="150000"/>
              </a:lnSpc>
              <a:spcBef>
                <a:spcPts val="0"/>
              </a:spcBef>
              <a:buNone/>
            </a:pPr>
            <a:r>
              <a:rPr lang="tr-TR" sz="4000" i="0" dirty="0" err="1"/>
              <a:t>Greenhouse</a:t>
            </a:r>
            <a:r>
              <a:rPr lang="tr-TR" sz="4000" i="0" dirty="0"/>
              <a:t> </a:t>
            </a:r>
            <a:r>
              <a:rPr lang="tr-TR" sz="4000" i="0" dirty="0" err="1"/>
              <a:t>gas</a:t>
            </a:r>
            <a:r>
              <a:rPr lang="tr-TR" sz="4000" i="0" dirty="0"/>
              <a:t> </a:t>
            </a:r>
            <a:r>
              <a:rPr lang="tr-TR" sz="4000" i="0" dirty="0" err="1"/>
              <a:t>emission</a:t>
            </a:r>
            <a:r>
              <a:rPr lang="tr-TR" sz="4000" i="0" dirty="0"/>
              <a:t> in </a:t>
            </a:r>
            <a:r>
              <a:rPr lang="tr-TR" sz="4000" i="0" dirty="0" err="1"/>
              <a:t>kilograms</a:t>
            </a:r>
            <a:r>
              <a:rPr lang="tr-TR" sz="4000" i="0" dirty="0"/>
              <a:t> of CO</a:t>
            </a:r>
            <a:r>
              <a:rPr lang="tr-TR" sz="4000" i="0" baseline="-25000" dirty="0"/>
              <a:t>2 </a:t>
            </a:r>
            <a:r>
              <a:rPr lang="tr-TR" sz="4000" i="0" dirty="0" err="1"/>
              <a:t>equivalent</a:t>
            </a:r>
            <a:r>
              <a:rPr lang="tr-TR" sz="4000" i="0" dirty="0"/>
              <a:t> </a:t>
            </a:r>
          </a:p>
          <a:p>
            <a:pPr indent="-228600">
              <a:lnSpc>
                <a:spcPct val="150000"/>
              </a:lnSpc>
              <a:spcBef>
                <a:spcPts val="0"/>
              </a:spcBef>
              <a:buNone/>
            </a:pPr>
            <a:endParaRPr lang="tr-TR" sz="4000" i="0" dirty="0"/>
          </a:p>
          <a:p>
            <a:pPr marL="45720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14"/>
              <a:buNone/>
            </a:pPr>
            <a:endParaRPr sz="4000" dirty="0"/>
          </a:p>
        </p:txBody>
      </p:sp>
      <p:pic>
        <p:nvPicPr>
          <p:cNvPr id="177" name="Google Shape;177;p11" descr="Üretim düz dolguyla"/>
          <p:cNvPicPr preferRelativeResize="0"/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5741900" y="4277907"/>
            <a:ext cx="3433482" cy="3433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1" descr="Çırpıcı düz dolguyla"/>
          <p:cNvPicPr preferRelativeResize="0"/>
          <p:nvPr/>
        </p:nvPicPr>
        <p:blipFill rotWithShape="1">
          <a:blip r:embed="rId4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1909616" y="4933939"/>
            <a:ext cx="2734234" cy="2734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1" descr="Kief kadın düz dolguyla"/>
          <p:cNvPicPr preferRelativeResize="0"/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0192875" y="4234691"/>
            <a:ext cx="3433482" cy="3433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1" descr="Çöp düz dolguyla"/>
          <p:cNvPicPr preferRelativeResize="0"/>
          <p:nvPr/>
        </p:nvPicPr>
        <p:blipFill rotWithShape="1">
          <a:blip r:embed="rId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4643850" y="3828361"/>
            <a:ext cx="3998250" cy="399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1"/>
          <p:cNvSpPr txBox="1"/>
          <p:nvPr/>
        </p:nvSpPr>
        <p:spPr>
          <a:xfrm>
            <a:off x="7458641" y="8751586"/>
            <a:ext cx="10403536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4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Arial"/>
              </a:rPr>
              <a:t>Total </a:t>
            </a:r>
            <a:r>
              <a:rPr lang="tr-TR" sz="5400" b="1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Arial"/>
              </a:rPr>
              <a:t>greenhouse</a:t>
            </a:r>
            <a:r>
              <a:rPr lang="tr-TR" sz="5400" b="1" i="0" u="none" strike="noStrike" cap="none" dirty="0">
                <a:solidFill>
                  <a:schemeClr val="bg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Arial"/>
              </a:rPr>
              <a:t> </a:t>
            </a:r>
            <a:r>
              <a:rPr lang="tr-TR" sz="5400" b="1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Arial"/>
              </a:rPr>
              <a:t>emissions</a:t>
            </a:r>
            <a:endParaRPr sz="1600" b="1" dirty="0">
              <a:solidFill>
                <a:schemeClr val="bg2">
                  <a:lumMod val="50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82" name="Google Shape;182;p11"/>
          <p:cNvSpPr/>
          <p:nvPr/>
        </p:nvSpPr>
        <p:spPr>
          <a:xfrm rot="5400000">
            <a:off x="11619054" y="2943538"/>
            <a:ext cx="868017" cy="1050759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rgbClr val="009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E781D98A-F319-0FEE-F6C7-2DDA63DC5012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1562E67-C58C-BCA8-1344-1DBA598E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Carbon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Footprint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A3D6A28-6FF8-6923-65F7-3DD69C496F8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59089" y="2010749"/>
            <a:ext cx="13477628" cy="54785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dirty="0"/>
              <a:t>Kilograms to grams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b="1" dirty="0"/>
              <a:t> (x) </a:t>
            </a:r>
            <a:r>
              <a:rPr lang="en-US" sz="3200" dirty="0"/>
              <a:t>Spices and some </a:t>
            </a:r>
            <a:r>
              <a:rPr lang="en-US" sz="3200" dirty="0" err="1"/>
              <a:t>flavourings</a:t>
            </a:r>
            <a:endParaRPr lang="en-US" sz="32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b="1" dirty="0"/>
              <a:t>N/A </a:t>
            </a:r>
            <a:r>
              <a:rPr lang="en-US" sz="3200" dirty="0"/>
              <a:t>Vermicelli, parsley, tomato paste, wheat flour, sugar, semolina, tarhana, bread, margarine, pomegranate, coconut, cauliflower, lamb liver, dill, leek, white cheese, and starch included as they were not available </a:t>
            </a:r>
          </a:p>
        </p:txBody>
      </p:sp>
      <p:pic>
        <p:nvPicPr>
          <p:cNvPr id="6" name="Resim 5" descr="metin, makbuz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39169230-A07B-1335-AAF6-BD6B0D561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960" y="6326262"/>
            <a:ext cx="12580382" cy="5478552"/>
          </a:xfrm>
          <a:prstGeom prst="rect">
            <a:avLst/>
          </a:prstGeom>
        </p:spPr>
      </p:pic>
      <p:pic>
        <p:nvPicPr>
          <p:cNvPr id="8" name="Resim 7" descr="metin, menü, ekran görüntüsü, doküman, belge içeren bir resim&#10;&#10;Açıklama otomatik olarak oluşturuldu">
            <a:extLst>
              <a:ext uri="{FF2B5EF4-FFF2-40B4-BE49-F238E27FC236}">
                <a16:creationId xmlns:a16="http://schemas.microsoft.com/office/drawing/2014/main" id="{1F9FACD2-F62F-EE3A-2834-E2141B506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6342" y="1632357"/>
            <a:ext cx="10608144" cy="10070049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BD542599-9C49-60B5-5913-AB66E072A546}"/>
              </a:ext>
            </a:extLst>
          </p:cNvPr>
          <p:cNvSpPr txBox="1"/>
          <p:nvPr/>
        </p:nvSpPr>
        <p:spPr>
          <a:xfrm>
            <a:off x="1206500" y="13002679"/>
            <a:ext cx="6429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800" dirty="0">
                <a:effectLst/>
                <a:latin typeface="AdvOTb92eb7df.I"/>
              </a:rPr>
              <a:t>S. </a:t>
            </a:r>
            <a:r>
              <a:rPr lang="tr-TR" sz="1800" dirty="0" err="1">
                <a:effectLst/>
                <a:latin typeface="AdvOTb92eb7df.I"/>
              </a:rPr>
              <a:t>Clune</a:t>
            </a:r>
            <a:r>
              <a:rPr lang="tr-TR" sz="1800" dirty="0">
                <a:effectLst/>
                <a:latin typeface="AdvOTb92eb7df.I"/>
              </a:rPr>
              <a:t> et al. / </a:t>
            </a:r>
            <a:r>
              <a:rPr lang="tr-TR" sz="1800" dirty="0" err="1">
                <a:effectLst/>
                <a:latin typeface="AdvOTb92eb7df.I"/>
              </a:rPr>
              <a:t>Journal</a:t>
            </a:r>
            <a:r>
              <a:rPr lang="tr-TR" sz="1800" dirty="0">
                <a:effectLst/>
                <a:latin typeface="AdvOTb92eb7df.I"/>
              </a:rPr>
              <a:t> of </a:t>
            </a:r>
            <a:r>
              <a:rPr lang="tr-TR" sz="1800" dirty="0" err="1">
                <a:effectLst/>
                <a:latin typeface="AdvOTb92eb7df.I"/>
              </a:rPr>
              <a:t>Cleaner</a:t>
            </a:r>
            <a:r>
              <a:rPr lang="tr-TR" sz="1800" dirty="0">
                <a:effectLst/>
                <a:latin typeface="AdvOTb92eb7df.I"/>
              </a:rPr>
              <a:t> </a:t>
            </a:r>
            <a:r>
              <a:rPr lang="tr-TR" sz="1800" dirty="0" err="1">
                <a:effectLst/>
                <a:latin typeface="AdvOTb92eb7df.I"/>
              </a:rPr>
              <a:t>Production</a:t>
            </a:r>
            <a:r>
              <a:rPr lang="tr-TR" sz="1800" dirty="0">
                <a:effectLst/>
                <a:latin typeface="AdvOTb92eb7df.I"/>
              </a:rPr>
              <a:t> 140 (2017) 766</a:t>
            </a:r>
            <a:r>
              <a:rPr lang="tr-TR" sz="1800" dirty="0">
                <a:effectLst/>
                <a:latin typeface="AdvPS44A44B"/>
              </a:rPr>
              <a:t>e</a:t>
            </a:r>
            <a:r>
              <a:rPr lang="tr-TR" sz="1800" dirty="0">
                <a:effectLst/>
                <a:latin typeface="AdvOTb92eb7df.I"/>
              </a:rPr>
              <a:t>783 </a:t>
            </a:r>
            <a:endParaRPr lang="tr-TR" dirty="0"/>
          </a:p>
          <a:p>
            <a:endParaRPr lang="en-US" dirty="0"/>
          </a:p>
        </p:txBody>
      </p:sp>
      <p:pic>
        <p:nvPicPr>
          <p:cNvPr id="3" name="Google Shape;144;p3" descr="Image">
            <a:extLst>
              <a:ext uri="{FF2B5EF4-FFF2-40B4-BE49-F238E27FC236}">
                <a16:creationId xmlns:a16="http://schemas.microsoft.com/office/drawing/2014/main" id="{A02396D1-9FC0-7A39-DA7B-BBCB9002731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26236" y="12022301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0941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657544-6B07-FF56-3299-EB29EF9FC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Carbon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Footprint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02D7C34-1A87-BF20-5013-395CFE1EC01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5067722" y="4248504"/>
            <a:ext cx="8109778" cy="8256012"/>
          </a:xfrm>
        </p:spPr>
        <p:txBody>
          <a:bodyPr>
            <a:normAutofit/>
          </a:bodyPr>
          <a:lstStyle/>
          <a:p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Total 1.9  ­± 1.8 kg CO</a:t>
            </a:r>
            <a:r>
              <a:rPr lang="tr-TR" sz="6000" b="0" i="0" u="none" strike="noStrike" cap="none" baseline="30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-eq</a:t>
            </a:r>
          </a:p>
          <a:p>
            <a:endParaRPr lang="en-US" dirty="0"/>
          </a:p>
          <a:p>
            <a:r>
              <a:rPr lang="tr-TR" sz="6000" b="0" i="0" u="none" strike="noStrike" cap="none" dirty="0">
                <a:solidFill>
                  <a:schemeClr val="accent5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Türkiye </a:t>
            </a:r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2.91 ­± 2.13 kg CO</a:t>
            </a:r>
            <a:r>
              <a:rPr lang="tr-TR" sz="6000" b="0" i="0" u="none" strike="noStrike" cap="none" baseline="30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-eq </a:t>
            </a:r>
          </a:p>
          <a:p>
            <a:r>
              <a:rPr lang="tr-TR" sz="6000" b="0" i="0" u="none" strike="noStrike" cap="none" dirty="0" err="1">
                <a:solidFill>
                  <a:schemeClr val="accent3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Portugal</a:t>
            </a:r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1.42­ ± 1.26 kg CO</a:t>
            </a:r>
            <a:r>
              <a:rPr lang="tr-TR" sz="6000" b="0" i="0" u="none" strike="noStrike" cap="none" baseline="30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r>
              <a:rPr lang="tr-TR" sz="60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-eq</a:t>
            </a:r>
          </a:p>
          <a:p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D0FCA54F-A7A9-D2EE-B609-8B928329E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3527778"/>
            <a:ext cx="13346059" cy="8000262"/>
          </a:xfrm>
          <a:prstGeom prst="rect">
            <a:avLst/>
          </a:prstGeom>
        </p:spPr>
      </p:pic>
      <p:pic>
        <p:nvPicPr>
          <p:cNvPr id="5" name="Google Shape;144;p3" descr="Image">
            <a:extLst>
              <a:ext uri="{FF2B5EF4-FFF2-40B4-BE49-F238E27FC236}">
                <a16:creationId xmlns:a16="http://schemas.microsoft.com/office/drawing/2014/main" id="{AB2ED04F-7BC5-49A2-6F21-61B36F2F369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022301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4116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, AI generated">
            <a:extLst>
              <a:ext uri="{FF2B5EF4-FFF2-40B4-BE49-F238E27FC236}">
                <a16:creationId xmlns:a16="http://schemas.microsoft.com/office/drawing/2014/main" id="{261CBDC4-8855-F8CE-2934-6929B45E2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626" y="696748"/>
            <a:ext cx="21140808" cy="1134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423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0000"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</a:pPr>
            <a:r>
              <a:rPr lang="tr-TR" sz="8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Carbon</a:t>
            </a:r>
            <a:r>
              <a:rPr lang="tr-TR" sz="8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and</a:t>
            </a:r>
            <a:r>
              <a:rPr lang="tr-TR" sz="8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water</a:t>
            </a:r>
            <a:r>
              <a:rPr lang="tr-TR" sz="8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8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footprint</a:t>
            </a:r>
            <a:r>
              <a:rPr lang="tr-TR" sz="8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of </a:t>
            </a:r>
            <a:r>
              <a:rPr lang="tr-TR" sz="8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8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HEI menus</a:t>
            </a:r>
            <a:br>
              <a:rPr lang="tr-TR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Water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footprint</a:t>
            </a:r>
            <a:endParaRPr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9" name="Google Shape;189;p12"/>
          <p:cNvSpPr txBox="1">
            <a:spLocks noGrp="1"/>
          </p:cNvSpPr>
          <p:nvPr>
            <p:ph type="body" idx="2"/>
          </p:nvPr>
        </p:nvSpPr>
        <p:spPr>
          <a:xfrm>
            <a:off x="798877" y="7773780"/>
            <a:ext cx="9696845" cy="403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tr-TR" sz="4000" dirty="0"/>
              <a:t>A </a:t>
            </a:r>
            <a:r>
              <a:rPr lang="tr-TR" sz="4000" dirty="0" err="1"/>
              <a:t>product's</a:t>
            </a:r>
            <a:r>
              <a:rPr lang="tr-TR" sz="4000" dirty="0"/>
              <a:t> </a:t>
            </a:r>
            <a:r>
              <a:rPr lang="tr-TR" sz="4000" dirty="0" err="1"/>
              <a:t>water</a:t>
            </a:r>
            <a:r>
              <a:rPr lang="tr-TR" sz="4000" dirty="0"/>
              <a:t> </a:t>
            </a:r>
            <a:r>
              <a:rPr lang="tr-TR" sz="4000" dirty="0" err="1"/>
              <a:t>footprint</a:t>
            </a:r>
            <a:r>
              <a:rPr lang="tr-TR" sz="4000" dirty="0"/>
              <a:t>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tr-TR" sz="4000" dirty="0"/>
              <a:t>(</a:t>
            </a:r>
            <a:r>
              <a:rPr lang="tr-TR" sz="4000" dirty="0" err="1"/>
              <a:t>virtual</a:t>
            </a:r>
            <a:r>
              <a:rPr lang="tr-TR" sz="4000" dirty="0"/>
              <a:t> </a:t>
            </a:r>
            <a:r>
              <a:rPr lang="tr-TR" sz="4000" dirty="0" err="1"/>
              <a:t>water</a:t>
            </a:r>
            <a:r>
              <a:rPr lang="tr-TR" sz="4000" dirty="0"/>
              <a:t> </a:t>
            </a:r>
            <a:r>
              <a:rPr lang="tr-TR" sz="4000" dirty="0" err="1"/>
              <a:t>content</a:t>
            </a:r>
            <a:r>
              <a:rPr lang="tr-TR" sz="4000" dirty="0"/>
              <a:t>)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tr-TR" sz="4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tr-TR" sz="4000" dirty="0" err="1"/>
              <a:t>Sum</a:t>
            </a:r>
            <a:r>
              <a:rPr lang="tr-TR" sz="4000" dirty="0"/>
              <a:t> of </a:t>
            </a:r>
            <a:r>
              <a:rPr lang="tr-TR" sz="4000" dirty="0" err="1"/>
              <a:t>the</a:t>
            </a:r>
            <a:r>
              <a:rPr lang="tr-TR" sz="4000" dirty="0"/>
              <a:t> </a:t>
            </a:r>
            <a:r>
              <a:rPr lang="tr-TR" sz="4000" dirty="0" err="1"/>
              <a:t>water</a:t>
            </a:r>
            <a:r>
              <a:rPr lang="tr-TR" sz="4000" dirty="0"/>
              <a:t> </a:t>
            </a:r>
            <a:r>
              <a:rPr lang="tr-TR" sz="4000" dirty="0" err="1"/>
              <a:t>footprints</a:t>
            </a:r>
            <a:r>
              <a:rPr lang="tr-TR" sz="4000" dirty="0"/>
              <a:t> of </a:t>
            </a:r>
            <a:r>
              <a:rPr lang="tr-TR" sz="4000" dirty="0" err="1"/>
              <a:t>each</a:t>
            </a:r>
            <a:r>
              <a:rPr lang="tr-TR" sz="4000" dirty="0"/>
              <a:t> of </a:t>
            </a:r>
            <a:r>
              <a:rPr lang="tr-TR" sz="4000" dirty="0" err="1"/>
              <a:t>the</a:t>
            </a:r>
            <a:r>
              <a:rPr lang="tr-TR" sz="4000" dirty="0"/>
              <a:t> </a:t>
            </a:r>
            <a:r>
              <a:rPr lang="tr-TR" sz="4000" dirty="0" err="1"/>
              <a:t>production</a:t>
            </a:r>
            <a:r>
              <a:rPr lang="tr-TR" sz="4000" dirty="0"/>
              <a:t> </a:t>
            </a:r>
            <a:r>
              <a:rPr lang="tr-TR" sz="4000" dirty="0" err="1"/>
              <a:t>stages</a:t>
            </a:r>
            <a:r>
              <a:rPr lang="tr-TR" sz="4000" dirty="0"/>
              <a:t> </a:t>
            </a:r>
            <a:r>
              <a:rPr lang="tr-TR" sz="4000" dirty="0" err="1"/>
              <a:t>per</a:t>
            </a:r>
            <a:r>
              <a:rPr lang="tr-TR" sz="4000" dirty="0"/>
              <a:t> </a:t>
            </a:r>
            <a:r>
              <a:rPr lang="tr-TR" sz="4000" dirty="0" err="1"/>
              <a:t>product</a:t>
            </a:r>
            <a:r>
              <a:rPr lang="tr-TR" sz="4000" dirty="0"/>
              <a:t> </a:t>
            </a:r>
            <a:r>
              <a:rPr lang="tr-TR" sz="4000" dirty="0" err="1"/>
              <a:t>unit</a:t>
            </a:r>
            <a:r>
              <a:rPr lang="tr-TR" sz="4000" dirty="0"/>
              <a:t> (</a:t>
            </a:r>
            <a:r>
              <a:rPr lang="tr-TR" sz="4000" dirty="0" err="1"/>
              <a:t>usually</a:t>
            </a:r>
            <a:r>
              <a:rPr lang="tr-TR" sz="4000" dirty="0"/>
              <a:t> m</a:t>
            </a:r>
            <a:r>
              <a:rPr lang="tr-TR" sz="4000" baseline="30000" dirty="0"/>
              <a:t>3 </a:t>
            </a:r>
            <a:r>
              <a:rPr lang="tr-TR" sz="4000" dirty="0"/>
              <a:t>/ton)</a:t>
            </a:r>
            <a:endParaRPr sz="4000" dirty="0"/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1B1CC289-F680-3D10-6B61-2A4BF2609CB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C42F95DF-49D7-E38F-3392-0972DF936366}"/>
              </a:ext>
            </a:extLst>
          </p:cNvPr>
          <p:cNvSpPr txBox="1"/>
          <p:nvPr/>
        </p:nvSpPr>
        <p:spPr>
          <a:xfrm>
            <a:off x="798877" y="13188161"/>
            <a:ext cx="18924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Mekonnen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M. M., &amp;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Hoekstra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 Y. (2011).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green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blue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and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grey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water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footprint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of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crops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and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derived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crop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sz="10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products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 </a:t>
            </a:r>
            <a:r>
              <a:rPr lang="tr-TR" sz="1000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Hydrology</a:t>
            </a:r>
            <a:r>
              <a:rPr lang="tr-TR" sz="10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sz="1000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tr-TR" sz="10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sz="1000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earth</a:t>
            </a:r>
            <a:r>
              <a:rPr lang="tr-TR" sz="10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sz="1000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system</a:t>
            </a:r>
            <a:r>
              <a:rPr lang="tr-TR" sz="10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sz="1000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sciences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tr-TR" sz="10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15</a:t>
            </a:r>
            <a:r>
              <a:rPr lang="tr-TR" sz="10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(5), 1577-1600.</a:t>
            </a:r>
          </a:p>
          <a:p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Tha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Glacgow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Declaration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for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fair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water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footprints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,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Towards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Fair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Water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Footprints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: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Understanding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the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water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footprints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of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the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Global North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and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dependency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on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water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use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in </a:t>
            </a:r>
            <a:r>
              <a:rPr lang="tr-TR" sz="1000" i="1" dirty="0" err="1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the</a:t>
            </a:r>
            <a:r>
              <a:rPr lang="tr-TR" sz="1000" i="1" dirty="0">
                <a:solidFill>
                  <a:srgbClr val="425168"/>
                </a:solidFill>
                <a:highlight>
                  <a:srgbClr val="FFFFFF"/>
                </a:highlight>
                <a:latin typeface="Calibri" panose="020F0502020204030204" pitchFamily="34" charset="0"/>
              </a:rPr>
              <a:t> Global South ,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Adapted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from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WWF,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AfDB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(2012).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Africa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Ecological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</a:t>
            </a:r>
            <a:r>
              <a:rPr lang="tr-TR" sz="1000" i="1" dirty="0" err="1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Footprint</a:t>
            </a:r>
            <a:r>
              <a:rPr lang="tr-TR" sz="1000" i="1" dirty="0">
                <a:solidFill>
                  <a:srgbClr val="425168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 Report 2012 </a:t>
            </a:r>
            <a:endParaRPr lang="tr-TR" sz="1000" dirty="0">
              <a:effectLst/>
              <a:highlight>
                <a:srgbClr val="FFFFFF"/>
              </a:highlight>
            </a:endParaRPr>
          </a:p>
          <a:p>
            <a:r>
              <a:rPr lang="tr-TR" sz="1000" dirty="0"/>
              <a:t> </a:t>
            </a:r>
          </a:p>
          <a:p>
            <a:endParaRPr lang="en-US" sz="1000" dirty="0"/>
          </a:p>
        </p:txBody>
      </p:sp>
      <p:pic>
        <p:nvPicPr>
          <p:cNvPr id="5" name="Resim 4" descr="metin, ekran görüntüsü, yazı tipi, marka içeren bir resim&#10;&#10;Açıklama otomatik olarak oluşturuldu">
            <a:extLst>
              <a:ext uri="{FF2B5EF4-FFF2-40B4-BE49-F238E27FC236}">
                <a16:creationId xmlns:a16="http://schemas.microsoft.com/office/drawing/2014/main" id="{EDEA1486-262F-AA5C-B6F0-C87DD459A4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6945" y="3645774"/>
            <a:ext cx="13904864" cy="825601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</a:pP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Water</a:t>
            </a:r>
            <a:r>
              <a:rPr lang="tr-TR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2">
                    <a:lumMod val="50000"/>
                  </a:schemeClr>
                </a:solidFill>
              </a:rPr>
              <a:t>Footprint</a:t>
            </a:r>
            <a:endParaRPr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1" name="Google Shape;211;p15"/>
          <p:cNvSpPr txBox="1">
            <a:spLocks noGrp="1"/>
          </p:cNvSpPr>
          <p:nvPr>
            <p:ph type="body" idx="2"/>
          </p:nvPr>
        </p:nvSpPr>
        <p:spPr>
          <a:xfrm>
            <a:off x="689666" y="4518602"/>
            <a:ext cx="8891656" cy="721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00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685800" lvl="1" indent="-22860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tr-TR" dirty="0" err="1"/>
              <a:t>Water</a:t>
            </a:r>
            <a:r>
              <a:rPr lang="tr-TR" dirty="0"/>
              <a:t> </a:t>
            </a:r>
            <a:r>
              <a:rPr lang="tr-TR" dirty="0" err="1"/>
              <a:t>Footprint</a:t>
            </a:r>
            <a:r>
              <a:rPr lang="tr-TR" dirty="0"/>
              <a:t> Network</a:t>
            </a:r>
            <a:endParaRPr dirty="0"/>
          </a:p>
          <a:p>
            <a:pPr marL="685800" lvl="1" indent="-22860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tr-TR" dirty="0"/>
              <a:t>LCA </a:t>
            </a:r>
            <a:r>
              <a:rPr lang="tr-TR" dirty="0" err="1"/>
              <a:t>approach</a:t>
            </a:r>
            <a:r>
              <a:rPr lang="tr-TR" dirty="0"/>
              <a:t> (Life </a:t>
            </a:r>
            <a:r>
              <a:rPr lang="tr-TR" dirty="0" err="1"/>
              <a:t>Cycle</a:t>
            </a:r>
            <a:r>
              <a:rPr lang="tr-TR" dirty="0"/>
              <a:t> </a:t>
            </a:r>
            <a:r>
              <a:rPr lang="tr-TR" dirty="0" err="1"/>
              <a:t>Assessment</a:t>
            </a:r>
            <a:r>
              <a:rPr lang="tr-TR" dirty="0"/>
              <a:t>)</a:t>
            </a:r>
          </a:p>
          <a:p>
            <a:pPr marL="685800" lvl="1" indent="-22860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tr-TR" dirty="0" err="1"/>
              <a:t>Values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fish</a:t>
            </a:r>
            <a:r>
              <a:rPr lang="tr-TR" dirty="0"/>
              <a:t> </a:t>
            </a:r>
            <a:r>
              <a:rPr lang="tr-TR" dirty="0" err="1"/>
              <a:t>were</a:t>
            </a:r>
            <a:r>
              <a:rPr lang="tr-TR" dirty="0"/>
              <a:t> not </a:t>
            </a:r>
            <a:r>
              <a:rPr lang="tr-TR" dirty="0" err="1"/>
              <a:t>available</a:t>
            </a:r>
            <a:r>
              <a:rPr lang="tr-TR" dirty="0"/>
              <a:t>, </a:t>
            </a:r>
            <a:r>
              <a:rPr lang="tr-TR" dirty="0" err="1"/>
              <a:t>extracted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Willett</a:t>
            </a:r>
            <a:r>
              <a:rPr lang="tr-TR" dirty="0"/>
              <a:t> 2019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tr-TR" dirty="0"/>
          </a:p>
          <a:p>
            <a:pPr marL="863600" indent="-6858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tr-TR" b="1" dirty="0"/>
              <a:t>(x) </a:t>
            </a:r>
            <a:r>
              <a:rPr lang="tr-TR" dirty="0" err="1"/>
              <a:t>Additional</a:t>
            </a:r>
            <a:r>
              <a:rPr lang="tr-TR" dirty="0"/>
              <a:t> </a:t>
            </a:r>
            <a:r>
              <a:rPr lang="tr-TR" dirty="0" err="1"/>
              <a:t>water</a:t>
            </a:r>
            <a:r>
              <a:rPr lang="tr-TR" dirty="0"/>
              <a:t> </a:t>
            </a:r>
            <a:r>
              <a:rPr lang="tr-TR" dirty="0" err="1"/>
              <a:t>needed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cooking</a:t>
            </a:r>
            <a:r>
              <a:rPr lang="tr-TR" dirty="0"/>
              <a:t> </a:t>
            </a:r>
          </a:p>
          <a:p>
            <a:pPr marL="177800" indent="0">
              <a:spcBef>
                <a:spcPts val="1000"/>
              </a:spcBef>
              <a:buClr>
                <a:schemeClr val="dk1"/>
              </a:buClr>
              <a:buSzPts val="2800"/>
              <a:buNone/>
            </a:pPr>
            <a:endParaRPr lang="tr-TR" dirty="0"/>
          </a:p>
          <a:p>
            <a:pPr marL="863600" indent="-685800">
              <a:spcBef>
                <a:spcPts val="1000"/>
              </a:spcBef>
              <a:buClr>
                <a:schemeClr val="dk1"/>
              </a:buClr>
              <a:buSzPts val="2800"/>
            </a:pPr>
            <a:r>
              <a:rPr lang="tr-TR" b="1" dirty="0"/>
              <a:t>N/A </a:t>
            </a:r>
            <a:r>
              <a:rPr lang="tr-TR" dirty="0" err="1"/>
              <a:t>Values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salt, </a:t>
            </a:r>
            <a:r>
              <a:rPr lang="tr-TR" dirty="0" err="1"/>
              <a:t>parsley</a:t>
            </a:r>
            <a:r>
              <a:rPr lang="tr-TR" dirty="0"/>
              <a:t>, tarhana, </a:t>
            </a:r>
            <a:r>
              <a:rPr lang="tr-TR" dirty="0" err="1"/>
              <a:t>leek</a:t>
            </a:r>
            <a:r>
              <a:rPr lang="tr-TR" dirty="0"/>
              <a:t>, bulgur, </a:t>
            </a:r>
            <a:r>
              <a:rPr lang="tr-TR" dirty="0" err="1"/>
              <a:t>thyme</a:t>
            </a:r>
            <a:r>
              <a:rPr lang="tr-TR" dirty="0"/>
              <a:t>, </a:t>
            </a:r>
            <a:r>
              <a:rPr lang="tr-TR" dirty="0" err="1"/>
              <a:t>sumac</a:t>
            </a:r>
            <a:r>
              <a:rPr lang="tr-TR" dirty="0"/>
              <a:t>, </a:t>
            </a:r>
            <a:r>
              <a:rPr lang="tr-TR" dirty="0" err="1"/>
              <a:t>vinegar</a:t>
            </a:r>
            <a:r>
              <a:rPr lang="tr-TR" dirty="0"/>
              <a:t>, </a:t>
            </a:r>
            <a:r>
              <a:rPr lang="tr-TR" dirty="0" err="1"/>
              <a:t>vermicelli</a:t>
            </a:r>
            <a:r>
              <a:rPr lang="tr-TR" dirty="0"/>
              <a:t>, </a:t>
            </a:r>
            <a:r>
              <a:rPr lang="tr-TR" dirty="0" err="1"/>
              <a:t>mushroom</a:t>
            </a:r>
            <a:r>
              <a:rPr lang="tr-TR" dirty="0"/>
              <a:t>, </a:t>
            </a:r>
            <a:r>
              <a:rPr lang="tr-TR" dirty="0" err="1"/>
              <a:t>pomegranate</a:t>
            </a:r>
            <a:r>
              <a:rPr lang="tr-TR" dirty="0"/>
              <a:t>, </a:t>
            </a:r>
            <a:r>
              <a:rPr lang="tr-TR" dirty="0" err="1"/>
              <a:t>pine</a:t>
            </a:r>
            <a:r>
              <a:rPr lang="tr-TR" dirty="0"/>
              <a:t> </a:t>
            </a:r>
            <a:r>
              <a:rPr lang="tr-TR" dirty="0" err="1"/>
              <a:t>nuts</a:t>
            </a:r>
            <a:r>
              <a:rPr lang="tr-TR" dirty="0"/>
              <a:t>, </a:t>
            </a:r>
            <a:r>
              <a:rPr lang="tr-TR" dirty="0" err="1"/>
              <a:t>pepper</a:t>
            </a:r>
            <a:r>
              <a:rPr lang="tr-TR" dirty="0"/>
              <a:t> </a:t>
            </a:r>
            <a:r>
              <a:rPr lang="tr-TR" dirty="0" err="1"/>
              <a:t>paste</a:t>
            </a:r>
            <a:r>
              <a:rPr lang="tr-TR" dirty="0"/>
              <a:t>, </a:t>
            </a:r>
            <a:r>
              <a:rPr lang="tr-TR" dirty="0" err="1"/>
              <a:t>powdered</a:t>
            </a:r>
            <a:r>
              <a:rPr lang="tr-TR" dirty="0"/>
              <a:t> </a:t>
            </a:r>
            <a:r>
              <a:rPr lang="tr-TR" dirty="0" err="1"/>
              <a:t>sugar</a:t>
            </a:r>
            <a:r>
              <a:rPr lang="tr-TR" dirty="0"/>
              <a:t>, </a:t>
            </a:r>
            <a:r>
              <a:rPr lang="tr-TR" dirty="0" err="1"/>
              <a:t>baking</a:t>
            </a:r>
            <a:r>
              <a:rPr lang="tr-TR" dirty="0"/>
              <a:t> soda, </a:t>
            </a:r>
            <a:r>
              <a:rPr lang="tr-TR" dirty="0" err="1"/>
              <a:t>vine</a:t>
            </a:r>
            <a:r>
              <a:rPr lang="tr-TR" dirty="0"/>
              <a:t> </a:t>
            </a:r>
            <a:r>
              <a:rPr lang="tr-TR" dirty="0" err="1"/>
              <a:t>leaves</a:t>
            </a:r>
            <a:r>
              <a:rPr lang="tr-TR" dirty="0"/>
              <a:t>,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phyllo</a:t>
            </a:r>
            <a:r>
              <a:rPr lang="tr-TR" dirty="0"/>
              <a:t> </a:t>
            </a:r>
            <a:r>
              <a:rPr lang="tr-TR" dirty="0" err="1"/>
              <a:t>dough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None/>
            </a:pPr>
            <a:endParaRPr dirty="0"/>
          </a:p>
        </p:txBody>
      </p:sp>
      <p:sp>
        <p:nvSpPr>
          <p:cNvPr id="212" name="Google Shape;212;p15" descr="Image"/>
          <p:cNvSpPr/>
          <p:nvPr/>
        </p:nvSpPr>
        <p:spPr>
          <a:xfrm rot="5400000">
            <a:off x="-1380595" y="5186719"/>
            <a:ext cx="5509139" cy="27479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3" name="Google Shape;213;p15"/>
          <p:cNvSpPr txBox="1"/>
          <p:nvPr/>
        </p:nvSpPr>
        <p:spPr>
          <a:xfrm>
            <a:off x="1467016" y="13003357"/>
            <a:ext cx="1726228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Hoekstra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Chapagain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 K.,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Aldaya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M. M., &amp;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Mekonnen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M. M. (2012). 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water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footprint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assessment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manual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Setting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global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standard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Routledge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</a:t>
            </a:r>
            <a:r>
              <a:rPr lang="tr-TR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tr-TR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Setting</a:t>
            </a:r>
            <a:r>
              <a:rPr lang="tr-TR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tr-TR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</a:t>
            </a:r>
            <a:r>
              <a:rPr lang="tr-TR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global </a:t>
            </a:r>
            <a:r>
              <a:rPr lang="tr-TR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standard</a:t>
            </a:r>
            <a:r>
              <a:rPr lang="tr-TR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tr-TR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Routledge</a:t>
            </a:r>
            <a:r>
              <a:rPr lang="tr-TR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2011.</a:t>
            </a:r>
            <a:endParaRPr dirty="0"/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Mekonnen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MM,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Hoekstra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AY. A global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water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footprint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farm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animal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products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tr-TR" b="0" i="0" u="none" strike="noStrike" cap="none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Ecosystems</a:t>
            </a:r>
            <a:r>
              <a:rPr lang="tr-TR" b="0" i="0" u="none" strike="noStrike" cap="none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2012;15(3):401-15. </a:t>
            </a:r>
            <a:endParaRPr b="0" i="0" u="none" strike="noStrike" cap="none" dirty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57C68E2E-49DB-03FD-BD5A-934FA15D2F4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36;p18">
            <a:extLst>
              <a:ext uri="{FF2B5EF4-FFF2-40B4-BE49-F238E27FC236}">
                <a16:creationId xmlns:a16="http://schemas.microsoft.com/office/drawing/2014/main" id="{17711D70-D3D1-1F66-C665-6966BB4400A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85136" y="2156342"/>
            <a:ext cx="14840833" cy="11203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44;p3" descr="Image">
            <a:extLst>
              <a:ext uri="{FF2B5EF4-FFF2-40B4-BE49-F238E27FC236}">
                <a16:creationId xmlns:a16="http://schemas.microsoft.com/office/drawing/2014/main" id="{3EC530F3-03F0-3C18-37F9-6313BE7DA51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459624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3" descr="Image"/>
          <p:cNvSpPr/>
          <p:nvPr/>
        </p:nvSpPr>
        <p:spPr>
          <a:xfrm>
            <a:off x="12200416" y="-25476"/>
            <a:ext cx="12200502" cy="13766951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68" name="Google Shape;268;p23"/>
          <p:cNvSpPr txBox="1">
            <a:spLocks noGrp="1"/>
          </p:cNvSpPr>
          <p:nvPr>
            <p:ph type="subTitle" idx="4294967295"/>
          </p:nvPr>
        </p:nvSpPr>
        <p:spPr>
          <a:xfrm>
            <a:off x="17754247" y="6107445"/>
            <a:ext cx="6629753" cy="6502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ts val="3300"/>
              <a:buFont typeface="Helvetica Neue"/>
              <a:buNone/>
            </a:pPr>
            <a:endParaRPr lang="tr-TR" sz="4400" b="0" i="0" u="none" strike="noStrike" cap="none" dirty="0">
              <a:solidFill>
                <a:schemeClr val="tx1">
                  <a:lumMod val="90000"/>
                  <a:lumOff val="1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ts val="3300"/>
              <a:buFont typeface="Helvetica Neue"/>
              <a:buNone/>
            </a:pPr>
            <a:endParaRPr lang="tr-TR" sz="4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ts val="3300"/>
              <a:buFont typeface="Helvetica Neue"/>
              <a:buNone/>
            </a:pPr>
            <a:r>
              <a:rPr lang="tr-TR" sz="4400" b="0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1785.411 ­± 909.3 m</a:t>
            </a:r>
            <a:r>
              <a:rPr lang="tr-TR" sz="4400" b="0" i="0" u="none" strike="noStrike" cap="none" baseline="30000" dirty="0">
                <a:solidFill>
                  <a:schemeClr val="tx1">
                    <a:lumMod val="90000"/>
                    <a:lumOff val="1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r>
              <a:rPr lang="tr-TR" sz="4400" b="0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/ton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1A1560"/>
              </a:buClr>
              <a:buSzPts val="3300"/>
              <a:buNone/>
            </a:pPr>
            <a:endParaRPr lang="tr-TR" sz="4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1A1560"/>
              </a:buClr>
              <a:buSzPts val="3300"/>
              <a:buNone/>
            </a:pPr>
            <a:r>
              <a:rPr lang="tr-TR" sz="4400" b="0" i="0" u="none" strike="noStrike" cap="none" dirty="0">
                <a:solidFill>
                  <a:schemeClr val="accent5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Türkiye </a:t>
            </a:r>
            <a:r>
              <a:rPr lang="tr-TR" sz="4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2271.90 ­± 1016.11 m</a:t>
            </a:r>
            <a:r>
              <a:rPr lang="tr-TR" sz="4400" b="0" i="0" u="none" strike="noStrike" cap="none" baseline="30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r>
              <a:rPr lang="tr-TR" sz="4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/ton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1A1560"/>
              </a:buClr>
              <a:buSzPts val="3300"/>
              <a:buNone/>
            </a:pPr>
            <a:endParaRPr lang="tr-TR" sz="4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1A1560"/>
              </a:buClr>
              <a:buSzPts val="3300"/>
              <a:buNone/>
            </a:pPr>
            <a:r>
              <a:rPr lang="tr-TR" sz="4400" b="0" i="0" u="none" strike="noStrike" cap="none" dirty="0" err="1">
                <a:solidFill>
                  <a:schemeClr val="accent3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Portugal</a:t>
            </a:r>
            <a:r>
              <a:rPr lang="tr-TR" sz="4400" b="0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4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1485.46 ­± 767.28 m</a:t>
            </a:r>
            <a:r>
              <a:rPr lang="tr-TR" sz="4400" b="0" i="0" u="none" strike="noStrike" cap="none" baseline="30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r>
              <a:rPr lang="tr-TR" sz="4400" b="0" i="0" u="none" strike="noStrike" cap="none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/ton </a:t>
            </a:r>
            <a:endParaRPr sz="4400" b="0" i="0" u="none" strike="noStrike" cap="none" dirty="0">
              <a:solidFill>
                <a:schemeClr val="tx1">
                  <a:lumMod val="90000"/>
                  <a:lumOff val="1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9" name="Google Shape;269;p23"/>
          <p:cNvSpPr txBox="1">
            <a:spLocks noGrp="1"/>
          </p:cNvSpPr>
          <p:nvPr>
            <p:ph type="ctrTitle" idx="4294967295"/>
          </p:nvPr>
        </p:nvSpPr>
        <p:spPr>
          <a:xfrm>
            <a:off x="1272375" y="971519"/>
            <a:ext cx="21971004" cy="3174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ts val="11600"/>
              <a:buFont typeface="Helvetica Neue"/>
              <a:buNone/>
            </a:pPr>
            <a:r>
              <a:rPr lang="tr-TR" sz="9700" b="1" i="0" u="none" strike="noStrike" cap="none" dirty="0" err="1">
                <a:solidFill>
                  <a:schemeClr val="accent2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</a:t>
            </a:r>
            <a:r>
              <a:rPr lang="tr-TR" sz="9700" b="1" i="0" u="none" strike="noStrike" cap="none" dirty="0">
                <a:solidFill>
                  <a:schemeClr val="accent2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chemeClr val="accent2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footprint</a:t>
            </a:r>
            <a:endParaRPr sz="8000" b="1" i="0" u="none" strike="noStrike" cap="none" dirty="0">
              <a:solidFill>
                <a:schemeClr val="accent2">
                  <a:lumMod val="5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0" name="Google Shape;270;p23" descr="Image"/>
          <p:cNvSpPr/>
          <p:nvPr/>
        </p:nvSpPr>
        <p:spPr>
          <a:xfrm>
            <a:off x="21226239" y="12260844"/>
            <a:ext cx="2021072" cy="69861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F0E453D8-213F-05B5-BF3B-E6676B19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86" y="2827029"/>
            <a:ext cx="16320234" cy="9783123"/>
          </a:xfrm>
          <a:prstGeom prst="rect">
            <a:avLst/>
          </a:prstGeom>
        </p:spPr>
      </p:pic>
      <p:pic>
        <p:nvPicPr>
          <p:cNvPr id="2" name="Google Shape;296;p26" descr="Image">
            <a:extLst>
              <a:ext uri="{FF2B5EF4-FFF2-40B4-BE49-F238E27FC236}">
                <a16:creationId xmlns:a16="http://schemas.microsoft.com/office/drawing/2014/main" id="{0F5FF90D-C91A-C89E-3F10-C1A449FED7E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, AI generated">
            <a:extLst>
              <a:ext uri="{FF2B5EF4-FFF2-40B4-BE49-F238E27FC236}">
                <a16:creationId xmlns:a16="http://schemas.microsoft.com/office/drawing/2014/main" id="{41CA3D7A-D02D-476C-40EC-7F7EE3B24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16" y="1232775"/>
            <a:ext cx="21779856" cy="1166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517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4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4"/>
          <p:cNvSpPr txBox="1"/>
          <p:nvPr/>
        </p:nvSpPr>
        <p:spPr>
          <a:xfrm flipH="1">
            <a:off x="1609725" y="13283125"/>
            <a:ext cx="19183720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Madalı</a:t>
            </a:r>
            <a:r>
              <a:rPr lang="tr-TR" sz="11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B., Karabulut, Ö. F., Öztürk, E. E., Parlak, L., Erdinç, A. Ş., &amp; Dikmen, D. (2021). Toplu beslenme hizmeti veren bir kuruluşta sunulan menünün sera gazı emisyon ve su </a:t>
            </a:r>
            <a:r>
              <a:rPr lang="tr-TR" sz="1100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ayakizi</a:t>
            </a:r>
            <a:r>
              <a:rPr lang="tr-TR" sz="11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düzeylerinin mevsimlere göre değerlendirilmesi. </a:t>
            </a:r>
            <a:r>
              <a:rPr lang="tr-TR" sz="11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Beslenme ve Diyet Dergisi</a:t>
            </a:r>
            <a:r>
              <a:rPr lang="tr-TR" sz="11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tr-TR" sz="1100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49</a:t>
            </a:r>
            <a:r>
              <a:rPr lang="tr-TR" sz="1100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(1), 5-14.</a:t>
            </a:r>
            <a:endParaRPr sz="1100" dirty="0"/>
          </a:p>
        </p:txBody>
      </p:sp>
      <p:graphicFrame>
        <p:nvGraphicFramePr>
          <p:cNvPr id="111" name="Google Shape;111;p4"/>
          <p:cNvGraphicFramePr/>
          <p:nvPr>
            <p:extLst>
              <p:ext uri="{D42A27DB-BD31-4B8C-83A1-F6EECF244321}">
                <p14:modId xmlns:p14="http://schemas.microsoft.com/office/powerpoint/2010/main" val="3109902076"/>
              </p:ext>
            </p:extLst>
          </p:nvPr>
        </p:nvGraphicFramePr>
        <p:xfrm>
          <a:off x="732485" y="2155692"/>
          <a:ext cx="5509138" cy="5549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" name="Google Shape;112;p4" descr="Image"/>
          <p:cNvSpPr/>
          <p:nvPr/>
        </p:nvSpPr>
        <p:spPr>
          <a:xfrm>
            <a:off x="15717097" y="11039409"/>
            <a:ext cx="5509139" cy="27479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3" name="Google Shape;113;p4"/>
          <p:cNvSpPr txBox="1">
            <a:spLocks noGrp="1"/>
          </p:cNvSpPr>
          <p:nvPr>
            <p:ph type="ctrTitle" idx="4294967295"/>
          </p:nvPr>
        </p:nvSpPr>
        <p:spPr>
          <a:xfrm>
            <a:off x="1609725" y="6230938"/>
            <a:ext cx="21563013" cy="733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4B8E8"/>
              </a:buClr>
              <a:buSzPts val="11600"/>
              <a:buFont typeface="Helvetica Neue"/>
              <a:buNone/>
            </a:pP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lang="tr-TR" sz="9700" b="1" i="0" u="none" strike="noStrike" cap="none" dirty="0" err="1">
                <a:solidFill>
                  <a:srgbClr val="F000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One-third</a:t>
            </a:r>
            <a:r>
              <a:rPr lang="tr-TR" sz="9700" b="1" i="0" u="none" strike="noStrike" cap="none" dirty="0">
                <a:solidFill>
                  <a:srgbClr val="54B8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anthropogenic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causes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affecting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climate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are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individual</a:t>
            </a:r>
            <a:r>
              <a:rPr lang="tr-TR" sz="9700" b="1" i="0" u="none" strike="noStrike" cap="none" dirty="0">
                <a:solidFill>
                  <a:srgbClr val="54B8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000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dietary</a:t>
            </a:r>
            <a:r>
              <a:rPr lang="tr-TR" sz="9700" b="1" i="0" u="none" strike="noStrike" cap="none" dirty="0">
                <a:solidFill>
                  <a:srgbClr val="F000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patterns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000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food</a:t>
            </a:r>
            <a:r>
              <a:rPr lang="tr-TR" sz="9700" b="1" i="0" u="none" strike="noStrike" cap="none" dirty="0">
                <a:solidFill>
                  <a:srgbClr val="54B8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700" b="1" i="0" u="none" strike="noStrike" cap="none" dirty="0" err="1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production</a:t>
            </a:r>
            <a:r>
              <a:rPr lang="tr-TR" sz="9700" b="1" i="0" u="none" strike="noStrike" cap="none" dirty="0">
                <a:solidFill>
                  <a:srgbClr val="FFA09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</a:t>
            </a:r>
            <a:endParaRPr lang="tr-TR" sz="8000" b="1" i="0" u="none" strike="noStrike" cap="none" dirty="0">
              <a:solidFill>
                <a:srgbClr val="FFA09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E61439-EDC8-E0D7-A860-EC521A98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Menu components 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98BD816-3631-3AA2-17E0-B369981A4A6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206500" y="4248504"/>
            <a:ext cx="21971000" cy="580989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5" name="Grafik 4" descr="İnek düz dolguyla">
            <a:extLst>
              <a:ext uri="{FF2B5EF4-FFF2-40B4-BE49-F238E27FC236}">
                <a16:creationId xmlns:a16="http://schemas.microsoft.com/office/drawing/2014/main" id="{F350A772-2106-CF44-6FFF-052F8FEAF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0153" y="3308344"/>
            <a:ext cx="4598361" cy="4598361"/>
          </a:xfrm>
          <a:prstGeom prst="rect">
            <a:avLst/>
          </a:prstGeom>
        </p:spPr>
      </p:pic>
      <p:pic>
        <p:nvPicPr>
          <p:cNvPr id="7" name="Grafik 6" descr="Tavuk düz dolguyla">
            <a:extLst>
              <a:ext uri="{FF2B5EF4-FFF2-40B4-BE49-F238E27FC236}">
                <a16:creationId xmlns:a16="http://schemas.microsoft.com/office/drawing/2014/main" id="{E3C40318-9DBD-F4D2-4497-BCE2A2225B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65300" y="4577247"/>
            <a:ext cx="3987134" cy="3987134"/>
          </a:xfrm>
          <a:prstGeom prst="rect">
            <a:avLst/>
          </a:prstGeom>
        </p:spPr>
      </p:pic>
      <p:sp>
        <p:nvSpPr>
          <p:cNvPr id="8" name="Aşağı Ok 7">
            <a:extLst>
              <a:ext uri="{FF2B5EF4-FFF2-40B4-BE49-F238E27FC236}">
                <a16:creationId xmlns:a16="http://schemas.microsoft.com/office/drawing/2014/main" id="{64000975-DC3E-3BD7-79B4-78B649E50A30}"/>
              </a:ext>
            </a:extLst>
          </p:cNvPr>
          <p:cNvSpPr/>
          <p:nvPr/>
        </p:nvSpPr>
        <p:spPr>
          <a:xfrm rot="10800000">
            <a:off x="2379475" y="8183584"/>
            <a:ext cx="1156714" cy="2092141"/>
          </a:xfrm>
          <a:prstGeom prst="downArrow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5552F84-174A-7CC0-EBB5-E9D4D2A56D57}"/>
              </a:ext>
            </a:extLst>
          </p:cNvPr>
          <p:cNvSpPr txBox="1"/>
          <p:nvPr/>
        </p:nvSpPr>
        <p:spPr>
          <a:xfrm>
            <a:off x="3257891" y="8906488"/>
            <a:ext cx="6901245" cy="646331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High carbon and water footprint</a:t>
            </a:r>
          </a:p>
        </p:txBody>
      </p:sp>
      <p:pic>
        <p:nvPicPr>
          <p:cNvPr id="12" name="Grafik 11" descr="Soy düz dolguyla">
            <a:extLst>
              <a:ext uri="{FF2B5EF4-FFF2-40B4-BE49-F238E27FC236}">
                <a16:creationId xmlns:a16="http://schemas.microsoft.com/office/drawing/2014/main" id="{439CD256-A214-8D79-4E04-99581AE599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20650480" y="4696806"/>
            <a:ext cx="2578566" cy="2578566"/>
          </a:xfrm>
          <a:prstGeom prst="rect">
            <a:avLst/>
          </a:prstGeom>
        </p:spPr>
      </p:pic>
      <p:pic>
        <p:nvPicPr>
          <p:cNvPr id="14" name="Grafik 13" descr="Tane düz dolguyla">
            <a:extLst>
              <a:ext uri="{FF2B5EF4-FFF2-40B4-BE49-F238E27FC236}">
                <a16:creationId xmlns:a16="http://schemas.microsoft.com/office/drawing/2014/main" id="{1B450792-72B2-85B6-0134-2DA7423B54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877794" y="4551622"/>
            <a:ext cx="2723750" cy="2723750"/>
          </a:xfrm>
          <a:prstGeom prst="rect">
            <a:avLst/>
          </a:prstGeom>
        </p:spPr>
      </p:pic>
      <p:sp>
        <p:nvSpPr>
          <p:cNvPr id="15" name="Aşağı Ok 14">
            <a:extLst>
              <a:ext uri="{FF2B5EF4-FFF2-40B4-BE49-F238E27FC236}">
                <a16:creationId xmlns:a16="http://schemas.microsoft.com/office/drawing/2014/main" id="{C701777D-F474-A83B-6201-946BA9FCE27B}"/>
              </a:ext>
            </a:extLst>
          </p:cNvPr>
          <p:cNvSpPr/>
          <p:nvPr/>
        </p:nvSpPr>
        <p:spPr>
          <a:xfrm>
            <a:off x="14317936" y="8183584"/>
            <a:ext cx="1156714" cy="2092141"/>
          </a:xfrm>
          <a:prstGeom prst="downArrow">
            <a:avLst/>
          </a:prstGeom>
          <a:noFill/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A5C57A9-637F-6E5B-8F40-E9D5391A299A}"/>
              </a:ext>
            </a:extLst>
          </p:cNvPr>
          <p:cNvSpPr txBox="1"/>
          <p:nvPr/>
        </p:nvSpPr>
        <p:spPr>
          <a:xfrm>
            <a:off x="15164395" y="8887356"/>
            <a:ext cx="6901245" cy="646331"/>
          </a:xfrm>
          <a:prstGeom prst="rect">
            <a:avLst/>
          </a:prstGeom>
          <a:noFill/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3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Low carbon and water footprint</a:t>
            </a:r>
          </a:p>
        </p:txBody>
      </p:sp>
      <p:pic>
        <p:nvPicPr>
          <p:cNvPr id="17" name="Google Shape;296;p26" descr="Image">
            <a:extLst>
              <a:ext uri="{FF2B5EF4-FFF2-40B4-BE49-F238E27FC236}">
                <a16:creationId xmlns:a16="http://schemas.microsoft.com/office/drawing/2014/main" id="{196F2719-EB79-65D3-8CB9-8C68DB7779E9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rafik 17" descr="Patlıcan düz dolguyla">
            <a:extLst>
              <a:ext uri="{FF2B5EF4-FFF2-40B4-BE49-F238E27FC236}">
                <a16:creationId xmlns:a16="http://schemas.microsoft.com/office/drawing/2014/main" id="{73364DB9-4464-DC90-5D13-E068F436C6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28993" y="5342273"/>
            <a:ext cx="2021077" cy="2021077"/>
          </a:xfrm>
          <a:prstGeom prst="rect">
            <a:avLst/>
          </a:prstGeom>
        </p:spPr>
      </p:pic>
      <p:pic>
        <p:nvPicPr>
          <p:cNvPr id="19" name="Grafik 18" descr="Meyve kasesi düz dolguyla">
            <a:extLst>
              <a:ext uri="{FF2B5EF4-FFF2-40B4-BE49-F238E27FC236}">
                <a16:creationId xmlns:a16="http://schemas.microsoft.com/office/drawing/2014/main" id="{972AF0A4-9F7B-BED5-AD05-C0E9A4DCA3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5513708" y="5059338"/>
            <a:ext cx="2216034" cy="2216034"/>
          </a:xfrm>
          <a:prstGeom prst="rect">
            <a:avLst/>
          </a:prstGeom>
        </p:spPr>
      </p:pic>
      <p:pic>
        <p:nvPicPr>
          <p:cNvPr id="20" name="Grafik 19" descr="Yaban Mersini düz dolguyla">
            <a:extLst>
              <a:ext uri="{FF2B5EF4-FFF2-40B4-BE49-F238E27FC236}">
                <a16:creationId xmlns:a16="http://schemas.microsoft.com/office/drawing/2014/main" id="{E1B23E3F-7578-A24D-B6DD-FAB05C07C56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7381043" y="4329277"/>
            <a:ext cx="1845118" cy="1845118"/>
          </a:xfrm>
          <a:prstGeom prst="rect">
            <a:avLst/>
          </a:prstGeom>
        </p:spPr>
      </p:pic>
      <p:pic>
        <p:nvPicPr>
          <p:cNvPr id="21" name="Grafik 20" descr="Avokado düz dolguyla">
            <a:extLst>
              <a:ext uri="{FF2B5EF4-FFF2-40B4-BE49-F238E27FC236}">
                <a16:creationId xmlns:a16="http://schemas.microsoft.com/office/drawing/2014/main" id="{BD00BBD8-8725-875D-C2AE-90799AD1CE4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793380" y="5474242"/>
            <a:ext cx="1845119" cy="184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43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BE173D-A05C-4651-908E-FE8B812213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60477E8-47DC-4FEA-D444-F5E135E6502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Resim 5" descr="harita, metin, atlas içeren bir resim&#10;&#10;Açıklama otomatik olarak oluşturuldu">
            <a:extLst>
              <a:ext uri="{FF2B5EF4-FFF2-40B4-BE49-F238E27FC236}">
                <a16:creationId xmlns:a16="http://schemas.microsoft.com/office/drawing/2014/main" id="{659C22D9-476A-1A94-B52C-DB54E7140B2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1782" y="1645920"/>
            <a:ext cx="22720436" cy="10858596"/>
          </a:xfrm>
          <a:prstGeom prst="rect">
            <a:avLst/>
          </a:prstGeom>
        </p:spPr>
      </p:pic>
      <p:graphicFrame>
        <p:nvGraphicFramePr>
          <p:cNvPr id="7" name="Diyagram 6">
            <a:extLst>
              <a:ext uri="{FF2B5EF4-FFF2-40B4-BE49-F238E27FC236}">
                <a16:creationId xmlns:a16="http://schemas.microsoft.com/office/drawing/2014/main" id="{74469832-CBC6-D12E-C1AB-96FEF99BC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3764808"/>
              </p:ext>
            </p:extLst>
          </p:nvPr>
        </p:nvGraphicFramePr>
        <p:xfrm>
          <a:off x="5191760" y="6881332"/>
          <a:ext cx="7000240" cy="6697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9D4AFDA8-DDAF-95F6-FF3D-6C62DBFB1F21}"/>
              </a:ext>
            </a:extLst>
          </p:cNvPr>
          <p:cNvSpPr/>
          <p:nvPr/>
        </p:nvSpPr>
        <p:spPr>
          <a:xfrm>
            <a:off x="14447520" y="5070346"/>
            <a:ext cx="8275320" cy="3820077"/>
          </a:xfrm>
          <a:custGeom>
            <a:avLst/>
            <a:gdLst>
              <a:gd name="connsiteX0" fmla="*/ 0 w 8275320"/>
              <a:gd name="connsiteY0" fmla="*/ 1910039 h 3820077"/>
              <a:gd name="connsiteX1" fmla="*/ 4137660 w 8275320"/>
              <a:gd name="connsiteY1" fmla="*/ 0 h 3820077"/>
              <a:gd name="connsiteX2" fmla="*/ 8275320 w 8275320"/>
              <a:gd name="connsiteY2" fmla="*/ 1910039 h 3820077"/>
              <a:gd name="connsiteX3" fmla="*/ 4137660 w 8275320"/>
              <a:gd name="connsiteY3" fmla="*/ 3820078 h 3820077"/>
              <a:gd name="connsiteX4" fmla="*/ 0 w 8275320"/>
              <a:gd name="connsiteY4" fmla="*/ 1910039 h 382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5320" h="3820077" extrusionOk="0">
                <a:moveTo>
                  <a:pt x="0" y="1910039"/>
                </a:moveTo>
                <a:cubicBezTo>
                  <a:pt x="-200719" y="731346"/>
                  <a:pt x="1694770" y="59196"/>
                  <a:pt x="4137660" y="0"/>
                </a:cubicBezTo>
                <a:cubicBezTo>
                  <a:pt x="6507246" y="17772"/>
                  <a:pt x="8074725" y="861532"/>
                  <a:pt x="8275320" y="1910039"/>
                </a:cubicBezTo>
                <a:cubicBezTo>
                  <a:pt x="8255286" y="2984489"/>
                  <a:pt x="6379013" y="4062253"/>
                  <a:pt x="4137660" y="3820078"/>
                </a:cubicBezTo>
                <a:cubicBezTo>
                  <a:pt x="1798012" y="3790270"/>
                  <a:pt x="183761" y="3052726"/>
                  <a:pt x="0" y="1910039"/>
                </a:cubicBezTo>
                <a:close/>
              </a:path>
            </a:pathLst>
          </a:custGeom>
          <a:noFill/>
          <a:ln w="76200"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83D8A1-3CFF-490A-BD25-075344E0A367}"/>
              </a:ext>
            </a:extLst>
          </p:cNvPr>
          <p:cNvSpPr/>
          <p:nvPr/>
        </p:nvSpPr>
        <p:spPr>
          <a:xfrm>
            <a:off x="86224" y="5317579"/>
            <a:ext cx="3465898" cy="3325610"/>
          </a:xfrm>
          <a:custGeom>
            <a:avLst/>
            <a:gdLst>
              <a:gd name="connsiteX0" fmla="*/ 0 w 3465898"/>
              <a:gd name="connsiteY0" fmla="*/ 1662805 h 3325610"/>
              <a:gd name="connsiteX1" fmla="*/ 1732949 w 3465898"/>
              <a:gd name="connsiteY1" fmla="*/ 0 h 3325610"/>
              <a:gd name="connsiteX2" fmla="*/ 3465898 w 3465898"/>
              <a:gd name="connsiteY2" fmla="*/ 1662805 h 3325610"/>
              <a:gd name="connsiteX3" fmla="*/ 1732949 w 3465898"/>
              <a:gd name="connsiteY3" fmla="*/ 3325610 h 3325610"/>
              <a:gd name="connsiteX4" fmla="*/ 0 w 3465898"/>
              <a:gd name="connsiteY4" fmla="*/ 1662805 h 332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5898" h="3325610" extrusionOk="0">
                <a:moveTo>
                  <a:pt x="0" y="1662805"/>
                </a:moveTo>
                <a:cubicBezTo>
                  <a:pt x="-66149" y="703661"/>
                  <a:pt x="758844" y="6389"/>
                  <a:pt x="1732949" y="0"/>
                </a:cubicBezTo>
                <a:cubicBezTo>
                  <a:pt x="2831360" y="29753"/>
                  <a:pt x="3335587" y="748607"/>
                  <a:pt x="3465898" y="1662805"/>
                </a:cubicBezTo>
                <a:cubicBezTo>
                  <a:pt x="3392821" y="2652510"/>
                  <a:pt x="2687936" y="3337182"/>
                  <a:pt x="1732949" y="3325610"/>
                </a:cubicBezTo>
                <a:cubicBezTo>
                  <a:pt x="674434" y="3270113"/>
                  <a:pt x="77919" y="2618377"/>
                  <a:pt x="0" y="1662805"/>
                </a:cubicBezTo>
                <a:close/>
              </a:path>
            </a:pathLst>
          </a:custGeom>
          <a:noFill/>
          <a:ln w="76200"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5A06D30-1E65-65AD-B588-51DDECBDB7D4}"/>
              </a:ext>
            </a:extLst>
          </p:cNvPr>
          <p:cNvSpPr/>
          <p:nvPr/>
        </p:nvSpPr>
        <p:spPr>
          <a:xfrm>
            <a:off x="9418320" y="2840352"/>
            <a:ext cx="2773680" cy="2004593"/>
          </a:xfrm>
          <a:custGeom>
            <a:avLst/>
            <a:gdLst>
              <a:gd name="connsiteX0" fmla="*/ 0 w 2773680"/>
              <a:gd name="connsiteY0" fmla="*/ 1002297 h 2004593"/>
              <a:gd name="connsiteX1" fmla="*/ 1386840 w 2773680"/>
              <a:gd name="connsiteY1" fmla="*/ 0 h 2004593"/>
              <a:gd name="connsiteX2" fmla="*/ 2773680 w 2773680"/>
              <a:gd name="connsiteY2" fmla="*/ 1002297 h 2004593"/>
              <a:gd name="connsiteX3" fmla="*/ 1386840 w 2773680"/>
              <a:gd name="connsiteY3" fmla="*/ 2004594 h 2004593"/>
              <a:gd name="connsiteX4" fmla="*/ 0 w 2773680"/>
              <a:gd name="connsiteY4" fmla="*/ 1002297 h 20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680" h="2004593" extrusionOk="0">
                <a:moveTo>
                  <a:pt x="0" y="1002297"/>
                </a:moveTo>
                <a:cubicBezTo>
                  <a:pt x="-43953" y="421633"/>
                  <a:pt x="583659" y="13980"/>
                  <a:pt x="1386840" y="0"/>
                </a:cubicBezTo>
                <a:cubicBezTo>
                  <a:pt x="2162963" y="2146"/>
                  <a:pt x="2750786" y="449472"/>
                  <a:pt x="2773680" y="1002297"/>
                </a:cubicBezTo>
                <a:cubicBezTo>
                  <a:pt x="2741337" y="1587434"/>
                  <a:pt x="2131288" y="2123337"/>
                  <a:pt x="1386840" y="2004594"/>
                </a:cubicBezTo>
                <a:cubicBezTo>
                  <a:pt x="569050" y="1976221"/>
                  <a:pt x="19558" y="1565195"/>
                  <a:pt x="0" y="1002297"/>
                </a:cubicBezTo>
                <a:close/>
              </a:path>
            </a:pathLst>
          </a:custGeom>
          <a:noFill/>
          <a:ln w="76200"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Mürekkep 10">
                <a:extLst>
                  <a:ext uri="{FF2B5EF4-FFF2-40B4-BE49-F238E27FC236}">
                    <a16:creationId xmlns:a16="http://schemas.microsoft.com/office/drawing/2014/main" id="{A2C416DB-60B4-EA52-4BAA-2FF7403825F8}"/>
                  </a:ext>
                </a:extLst>
              </p14:cNvPr>
              <p14:cNvContentPartPr/>
              <p14:nvPr/>
            </p14:nvContentPartPr>
            <p14:xfrm>
              <a:off x="9175696" y="4825534"/>
              <a:ext cx="914760" cy="2795760"/>
            </p14:xfrm>
          </p:contentPart>
        </mc:Choice>
        <mc:Fallback xmlns="">
          <p:pic>
            <p:nvPicPr>
              <p:cNvPr id="11" name="Mürekkep 10">
                <a:extLst>
                  <a:ext uri="{FF2B5EF4-FFF2-40B4-BE49-F238E27FC236}">
                    <a16:creationId xmlns:a16="http://schemas.microsoft.com/office/drawing/2014/main" id="{A2C416DB-60B4-EA52-4BAA-2FF7403825F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140056" y="4789894"/>
                <a:ext cx="986400" cy="28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Mürekkep 11">
                <a:extLst>
                  <a:ext uri="{FF2B5EF4-FFF2-40B4-BE49-F238E27FC236}">
                    <a16:creationId xmlns:a16="http://schemas.microsoft.com/office/drawing/2014/main" id="{8B73D70F-D310-91B2-1713-A22114C2A39B}"/>
                  </a:ext>
                </a:extLst>
              </p14:cNvPr>
              <p14:cNvContentPartPr/>
              <p14:nvPr/>
            </p14:nvContentPartPr>
            <p14:xfrm>
              <a:off x="11279176" y="7612294"/>
              <a:ext cx="3480120" cy="651240"/>
            </p14:xfrm>
          </p:contentPart>
        </mc:Choice>
        <mc:Fallback xmlns="">
          <p:pic>
            <p:nvPicPr>
              <p:cNvPr id="12" name="Mürekkep 11">
                <a:extLst>
                  <a:ext uri="{FF2B5EF4-FFF2-40B4-BE49-F238E27FC236}">
                    <a16:creationId xmlns:a16="http://schemas.microsoft.com/office/drawing/2014/main" id="{8B73D70F-D310-91B2-1713-A22114C2A39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243536" y="7576294"/>
                <a:ext cx="3551760" cy="7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Mürekkep 12">
                <a:extLst>
                  <a:ext uri="{FF2B5EF4-FFF2-40B4-BE49-F238E27FC236}">
                    <a16:creationId xmlns:a16="http://schemas.microsoft.com/office/drawing/2014/main" id="{DB9510EC-CBF0-72CE-DEF0-D52B9BE1FA66}"/>
                  </a:ext>
                </a:extLst>
              </p14:cNvPr>
              <p14:cNvContentPartPr/>
              <p14:nvPr/>
            </p14:nvContentPartPr>
            <p14:xfrm>
              <a:off x="3015736" y="5522494"/>
              <a:ext cx="4372920" cy="1989000"/>
            </p14:xfrm>
          </p:contentPart>
        </mc:Choice>
        <mc:Fallback xmlns="">
          <p:pic>
            <p:nvPicPr>
              <p:cNvPr id="13" name="Mürekkep 12">
                <a:extLst>
                  <a:ext uri="{FF2B5EF4-FFF2-40B4-BE49-F238E27FC236}">
                    <a16:creationId xmlns:a16="http://schemas.microsoft.com/office/drawing/2014/main" id="{DB9510EC-CBF0-72CE-DEF0-D52B9BE1FA6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979736" y="5486494"/>
                <a:ext cx="4444560" cy="206064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Başlık 1">
            <a:extLst>
              <a:ext uri="{FF2B5EF4-FFF2-40B4-BE49-F238E27FC236}">
                <a16:creationId xmlns:a16="http://schemas.microsoft.com/office/drawing/2014/main" id="{7FC3611F-D566-B387-ACF7-24AE712811C4}"/>
              </a:ext>
            </a:extLst>
          </p:cNvPr>
          <p:cNvSpPr txBox="1">
            <a:spLocks/>
          </p:cNvSpPr>
          <p:nvPr/>
        </p:nvSpPr>
        <p:spPr>
          <a:xfrm>
            <a:off x="831782" y="803965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US" dirty="0">
                <a:solidFill>
                  <a:srgbClr val="002060"/>
                </a:solidFill>
              </a:rPr>
              <a:t>Menu components </a:t>
            </a:r>
          </a:p>
        </p:txBody>
      </p:sp>
      <p:pic>
        <p:nvPicPr>
          <p:cNvPr id="16" name="Google Shape;296;p26" descr="Image">
            <a:extLst>
              <a:ext uri="{FF2B5EF4-FFF2-40B4-BE49-F238E27FC236}">
                <a16:creationId xmlns:a16="http://schemas.microsoft.com/office/drawing/2014/main" id="{2F0A8D72-7E20-CFC7-63B4-A5FCB675B5F1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5730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1"/>
          <p:cNvSpPr txBox="1">
            <a:spLocks noGrp="1"/>
          </p:cNvSpPr>
          <p:nvPr>
            <p:ph type="ctrTitle" idx="4294967295"/>
          </p:nvPr>
        </p:nvSpPr>
        <p:spPr>
          <a:xfrm>
            <a:off x="1201340" y="2676591"/>
            <a:ext cx="21971004" cy="9012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buClr>
                <a:srgbClr val="54B8E8"/>
              </a:buClr>
              <a:buSzPts val="11600"/>
            </a:pP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Implementing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sustainable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food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policies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educational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institutions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university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restaurants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such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as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offering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diverse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vegetarian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menus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reducing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food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waste</a:t>
            </a:r>
            <a:r>
              <a:rPr lang="tr-TR" sz="9600" b="1" i="0" u="none" strike="noStrike" cap="none" dirty="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”</a:t>
            </a:r>
            <a:endParaRPr sz="7200" b="1" i="0" u="none" strike="noStrike" cap="none" dirty="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5" name="Google Shape;255;p21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 descr="yeşil, dikdörtgen, sabit, değişmeyen, muayyen içeren bir resim&#10;&#10;Açıklama otomatik olarak oluşturuldu">
            <a:extLst>
              <a:ext uri="{FF2B5EF4-FFF2-40B4-BE49-F238E27FC236}">
                <a16:creationId xmlns:a16="http://schemas.microsoft.com/office/drawing/2014/main" id="{CA74A4BF-488F-5680-4F54-4FE0F98C6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58" t="2052" r="14175" b="35930"/>
          <a:stretch/>
        </p:blipFill>
        <p:spPr>
          <a:xfrm>
            <a:off x="15910560" y="-60959"/>
            <a:ext cx="8481942" cy="13776960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B5552A55-307F-2324-B553-68A5E08E3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dirty="0">
                <a:solidFill>
                  <a:schemeClr val="accent5"/>
                </a:solidFill>
              </a:rPr>
              <a:t>Future work &amp; ideas</a:t>
            </a:r>
            <a:endParaRPr lang="en-US" sz="8000" dirty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9B2F30E-D97E-B8FD-62F9-E6CE7B6EDC4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206500" y="3984246"/>
            <a:ext cx="11302492" cy="7531481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Social marketing interventions in HEI canteen </a:t>
            </a:r>
          </a:p>
          <a:p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Energy and nutrient values are already available on many menus.</a:t>
            </a:r>
            <a:b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Water and carbon footprints – out of sight, out of mind</a:t>
            </a:r>
          </a:p>
          <a:p>
            <a:endParaRPr lang="en-US" sz="36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21C72C8-A208-E5F2-CE92-E72692D97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853" y="8060261"/>
            <a:ext cx="12883065" cy="407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8A90A4E-8647-576B-596D-6F67B55CEF9A}"/>
              </a:ext>
            </a:extLst>
          </p:cNvPr>
          <p:cNvSpPr txBox="1"/>
          <p:nvPr/>
        </p:nvSpPr>
        <p:spPr>
          <a:xfrm>
            <a:off x="1300403" y="12985373"/>
            <a:ext cx="12817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Kühne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S. J.,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Reijnen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E.,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Laasner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Vogt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L., &amp;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Baumgartner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M. (2023). Can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carbon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labels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encourage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green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food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choices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?. 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Frontiers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Psychology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13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902869.</a:t>
            </a:r>
            <a:endParaRPr lang="en-US" dirty="0"/>
          </a:p>
        </p:txBody>
      </p:sp>
      <p:pic>
        <p:nvPicPr>
          <p:cNvPr id="8" name="Resim 7" descr="metin, meyve, karpuz, poster içeren bir resim&#10;&#10;Açıklama otomatik olarak oluşturuldu">
            <a:extLst>
              <a:ext uri="{FF2B5EF4-FFF2-40B4-BE49-F238E27FC236}">
                <a16:creationId xmlns:a16="http://schemas.microsoft.com/office/drawing/2014/main" id="{26177837-0635-B02C-5A5B-E7E00E752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21864" y="3655060"/>
            <a:ext cx="6859334" cy="753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513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3E3B7C3-3621-19D1-1178-A4DC63BEF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687" y="1293829"/>
            <a:ext cx="9693148" cy="14351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5"/>
                </a:solidFill>
              </a:rPr>
              <a:t>Future work &amp; ideas</a:t>
            </a:r>
            <a:endParaRPr lang="en-US" dirty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5B47035-8083-8AA9-B39E-C3D3CBFBA31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136687" y="2303033"/>
            <a:ext cx="9693148" cy="6641777"/>
          </a:xfrm>
        </p:spPr>
        <p:txBody>
          <a:bodyPr/>
          <a:lstStyle/>
          <a:p>
            <a:r>
              <a:rPr lang="en-US" sz="4400" b="1" dirty="0">
                <a:solidFill>
                  <a:schemeClr val="accent5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Local and sustainable collaborations and solutions</a:t>
            </a:r>
          </a:p>
          <a:p>
            <a:endParaRPr lang="en-US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C96D20E-25F4-81AE-5DFF-2451394DF5FB}"/>
              </a:ext>
            </a:extLst>
          </p:cNvPr>
          <p:cNvSpPr txBox="1"/>
          <p:nvPr/>
        </p:nvSpPr>
        <p:spPr>
          <a:xfrm>
            <a:off x="1365177" y="12768012"/>
            <a:ext cx="216536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err="1">
                <a:effectLst/>
                <a:latin typeface="ExpresswayRg"/>
              </a:rPr>
              <a:t>Houzer</a:t>
            </a:r>
            <a:r>
              <a:rPr lang="tr-TR" sz="1800" dirty="0">
                <a:effectLst/>
                <a:latin typeface="ExpresswayRg"/>
              </a:rPr>
              <a:t>, E. </a:t>
            </a:r>
            <a:r>
              <a:rPr lang="tr-TR" sz="1800" dirty="0" err="1">
                <a:effectLst/>
                <a:latin typeface="ExpresswayRg"/>
              </a:rPr>
              <a:t>and</a:t>
            </a:r>
            <a:r>
              <a:rPr lang="tr-TR" sz="1800" dirty="0">
                <a:effectLst/>
                <a:latin typeface="ExpresswayRg"/>
              </a:rPr>
              <a:t> </a:t>
            </a:r>
            <a:r>
              <a:rPr lang="tr-TR" sz="1800" dirty="0" err="1">
                <a:effectLst/>
                <a:latin typeface="ExpresswayRg"/>
              </a:rPr>
              <a:t>Scoones</a:t>
            </a:r>
            <a:r>
              <a:rPr lang="tr-TR" sz="1800" dirty="0">
                <a:effectLst/>
                <a:latin typeface="ExpresswayRg"/>
              </a:rPr>
              <a:t>, I. (2021) </a:t>
            </a:r>
            <a:r>
              <a:rPr lang="tr-TR" sz="1800" i="1" dirty="0" err="1">
                <a:effectLst/>
                <a:latin typeface="ExpresswayRg"/>
              </a:rPr>
              <a:t>Are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Livestock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Always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Bad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for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the</a:t>
            </a:r>
            <a:r>
              <a:rPr lang="tr-TR" sz="1800" i="1" dirty="0">
                <a:effectLst/>
                <a:latin typeface="ExpresswayRg"/>
              </a:rPr>
              <a:t> Planet? </a:t>
            </a:r>
            <a:r>
              <a:rPr lang="tr-TR" sz="1800" i="1" dirty="0" err="1">
                <a:effectLst/>
                <a:latin typeface="ExpresswayRg"/>
              </a:rPr>
              <a:t>Rethinking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the</a:t>
            </a:r>
            <a:r>
              <a:rPr lang="tr-TR" sz="1800" i="1" dirty="0">
                <a:effectLst/>
                <a:latin typeface="ExpresswayRg"/>
              </a:rPr>
              <a:t> Protein </a:t>
            </a:r>
            <a:r>
              <a:rPr lang="tr-TR" sz="1800" i="1" dirty="0" err="1">
                <a:effectLst/>
                <a:latin typeface="ExpresswayRg"/>
              </a:rPr>
              <a:t>Transition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and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Climate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Change</a:t>
            </a:r>
            <a:r>
              <a:rPr lang="tr-TR" sz="1800" i="1" dirty="0">
                <a:effectLst/>
                <a:latin typeface="ExpresswayRg"/>
              </a:rPr>
              <a:t> </a:t>
            </a:r>
            <a:r>
              <a:rPr lang="tr-TR" sz="1800" i="1" dirty="0" err="1">
                <a:effectLst/>
                <a:latin typeface="ExpresswayRg"/>
              </a:rPr>
              <a:t>Debate</a:t>
            </a:r>
            <a:r>
              <a:rPr lang="tr-TR" sz="1800" i="1" dirty="0">
                <a:effectLst/>
                <a:latin typeface="ExpresswayRg"/>
              </a:rPr>
              <a:t>. </a:t>
            </a:r>
            <a:r>
              <a:rPr lang="tr-TR" sz="1800" dirty="0">
                <a:effectLst/>
                <a:latin typeface="ExpresswayRg"/>
              </a:rPr>
              <a:t>Brighton: PASTRES. </a:t>
            </a:r>
            <a:endParaRPr lang="tr-TR" sz="2000" dirty="0"/>
          </a:p>
          <a:p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Wambersie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L.,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Mancini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M.S.,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Galli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A., Orhon A.,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Ates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̧ B.,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and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Yilmaz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E., 2023.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Ecological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Footprint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of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goat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meat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from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nomadic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pastoralist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families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in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Turkey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Report on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work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commissioned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by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Yolda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Initiative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within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context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of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Foodnected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project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(2021-2022)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funded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1600" b="0" dirty="0" err="1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by</a:t>
            </a:r>
            <a:r>
              <a:rPr lang="tr-TR" sz="1600" b="0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MAVA. </a:t>
            </a:r>
            <a:endParaRPr lang="tr-TR" sz="1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7" name="Resim 6" descr="metin, yazı tipi, ekran görüntüsü, memeli içeren bir resim&#10;&#10;Açıklama otomatik olarak oluşturuldu">
            <a:extLst>
              <a:ext uri="{FF2B5EF4-FFF2-40B4-BE49-F238E27FC236}">
                <a16:creationId xmlns:a16="http://schemas.microsoft.com/office/drawing/2014/main" id="{3CE31B49-3CAD-2552-2F4F-0FAF05A03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8600" y="1758325"/>
            <a:ext cx="10054336" cy="10199350"/>
          </a:xfrm>
          <a:prstGeom prst="rect">
            <a:avLst/>
          </a:prstGeom>
        </p:spPr>
      </p:pic>
      <p:pic>
        <p:nvPicPr>
          <p:cNvPr id="8" name="Google Shape;296;p26" descr="Image">
            <a:extLst>
              <a:ext uri="{FF2B5EF4-FFF2-40B4-BE49-F238E27FC236}">
                <a16:creationId xmlns:a16="http://schemas.microsoft.com/office/drawing/2014/main" id="{4E68D6F1-2667-0511-91A7-F594400633E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26236" y="12260844"/>
            <a:ext cx="2021077" cy="698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 descr="metin, memeli, yazı tipi, geyik içeren bir resim&#10;&#10;Açıklama otomatik olarak oluşturuldu">
            <a:extLst>
              <a:ext uri="{FF2B5EF4-FFF2-40B4-BE49-F238E27FC236}">
                <a16:creationId xmlns:a16="http://schemas.microsoft.com/office/drawing/2014/main" id="{87747856-2BBE-0394-FCFA-CAF253B91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9656" y="4722155"/>
            <a:ext cx="7107210" cy="738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76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1CB0B9-DBA5-6A04-9766-6C15A0BF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Future work &amp; ideas</a:t>
            </a:r>
            <a:endParaRPr lang="en-US" dirty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441D3F7-F868-A2ED-1280-48A8595391C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206500" y="4248504"/>
            <a:ext cx="9080500" cy="8256012"/>
          </a:xfrm>
        </p:spPr>
        <p:txBody>
          <a:bodyPr/>
          <a:lstStyle/>
          <a:p>
            <a:r>
              <a:rPr lang="en-US" b="1" dirty="0">
                <a:solidFill>
                  <a:schemeClr val="accent5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Examining the footprint of HEI canteen food waste</a:t>
            </a:r>
          </a:p>
          <a:p>
            <a:r>
              <a:rPr lang="en-US" sz="4400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 top two food categories contributing to the total carbon footprint in Chinese universities</a:t>
            </a:r>
          </a:p>
          <a:p>
            <a:r>
              <a:rPr lang="en-US" sz="4400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Meat waste: 46.28%</a:t>
            </a:r>
          </a:p>
          <a:p>
            <a:r>
              <a:rPr lang="en-US" sz="4400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Grain waste: 36.52%</a:t>
            </a:r>
            <a:endParaRPr lang="en-US" sz="4400" dirty="0"/>
          </a:p>
        </p:txBody>
      </p:sp>
      <p:pic>
        <p:nvPicPr>
          <p:cNvPr id="6" name="Google Shape;296;p26" descr="Image">
            <a:extLst>
              <a:ext uri="{FF2B5EF4-FFF2-40B4-BE49-F238E27FC236}">
                <a16:creationId xmlns:a16="http://schemas.microsoft.com/office/drawing/2014/main" id="{E138E6CF-2488-ACDD-C063-A892238AFD4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443724"/>
            <a:ext cx="2021077" cy="698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TIME for Kids | Food Gone to Waste">
            <a:extLst>
              <a:ext uri="{FF2B5EF4-FFF2-40B4-BE49-F238E27FC236}">
                <a16:creationId xmlns:a16="http://schemas.microsoft.com/office/drawing/2014/main" id="{FA66FC1C-991E-249D-4DC3-9ED5885F5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4380" y="3482604"/>
            <a:ext cx="13167360" cy="877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198F3DE3-F077-C8B5-24DB-EBCFEE62E08F}"/>
              </a:ext>
            </a:extLst>
          </p:cNvPr>
          <p:cNvSpPr txBox="1"/>
          <p:nvPr/>
        </p:nvSpPr>
        <p:spPr>
          <a:xfrm>
            <a:off x="1243330" y="13243123"/>
            <a:ext cx="18087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Qian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L.,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Rao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Q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Liu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H.,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McCarthy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B.,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Liu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L. X., &amp;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Wang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L. (2022).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Food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waste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and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associated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carbon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footprint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: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evidence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from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Chinese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tr-TR" b="0" i="0" u="none" strike="noStrike" dirty="0" err="1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universities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 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Ecosystem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Health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1" u="none" strike="noStrike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Sustainability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tr-TR" b="0" i="1" u="none" strike="noStrike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8</a:t>
            </a:r>
            <a:r>
              <a:rPr lang="tr-TR" b="0" i="0" u="none" strike="noStrike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(1), 2130094.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361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9"/>
          <p:cNvSpPr txBox="1">
            <a:spLocks noGrp="1"/>
          </p:cNvSpPr>
          <p:nvPr>
            <p:ph type="title"/>
          </p:nvPr>
        </p:nvSpPr>
        <p:spPr>
          <a:xfrm>
            <a:off x="1206440" y="1109266"/>
            <a:ext cx="21971100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ts val="11600"/>
              <a:buFont typeface="Helvetica Neue"/>
              <a:buNone/>
            </a:pPr>
            <a:r>
              <a:rPr lang="tr-TR" sz="11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Acknowledgements</a:t>
            </a:r>
            <a:endParaRPr sz="11600" b="1" i="0" u="none" strike="noStrike" cap="none" dirty="0">
              <a:solidFill>
                <a:srgbClr val="1A15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2" name="Google Shape;322;p29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12434" y="1109274"/>
            <a:ext cx="5511119" cy="1905001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9"/>
          <p:cNvSpPr/>
          <p:nvPr/>
        </p:nvSpPr>
        <p:spPr>
          <a:xfrm>
            <a:off x="1472606" y="5930971"/>
            <a:ext cx="5448300" cy="15113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4" name="Google Shape;324;p29"/>
          <p:cNvSpPr/>
          <p:nvPr/>
        </p:nvSpPr>
        <p:spPr>
          <a:xfrm>
            <a:off x="7856022" y="5702300"/>
            <a:ext cx="1524000" cy="2311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5" name="Google Shape;325;p29"/>
          <p:cNvSpPr/>
          <p:nvPr/>
        </p:nvSpPr>
        <p:spPr>
          <a:xfrm>
            <a:off x="10876698" y="5599410"/>
            <a:ext cx="6070600" cy="20701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6" name="Google Shape;326;p29"/>
          <p:cNvSpPr/>
          <p:nvPr/>
        </p:nvSpPr>
        <p:spPr>
          <a:xfrm>
            <a:off x="1796456" y="8503899"/>
            <a:ext cx="3606801" cy="15621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7" name="Google Shape;327;p29"/>
          <p:cNvSpPr/>
          <p:nvPr/>
        </p:nvSpPr>
        <p:spPr>
          <a:xfrm>
            <a:off x="11782639" y="8916959"/>
            <a:ext cx="3958192" cy="106610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8" name="Google Shape;328;p29"/>
          <p:cNvSpPr/>
          <p:nvPr/>
        </p:nvSpPr>
        <p:spPr>
          <a:xfrm>
            <a:off x="1796456" y="10727134"/>
            <a:ext cx="2921000" cy="18796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29" name="Google Shape;329;p29"/>
          <p:cNvSpPr/>
          <p:nvPr/>
        </p:nvSpPr>
        <p:spPr>
          <a:xfrm>
            <a:off x="8974824" y="10650971"/>
            <a:ext cx="7035800" cy="18161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30" name="Google Shape;330;p29"/>
          <p:cNvSpPr/>
          <p:nvPr/>
        </p:nvSpPr>
        <p:spPr>
          <a:xfrm>
            <a:off x="7636701" y="9131892"/>
            <a:ext cx="2385497" cy="93410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31" name="Google Shape;331;p29"/>
          <p:cNvSpPr txBox="1"/>
          <p:nvPr/>
        </p:nvSpPr>
        <p:spPr>
          <a:xfrm>
            <a:off x="1206450" y="3272900"/>
            <a:ext cx="152460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is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financed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national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funds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FCT – Foundation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Science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Technology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I.P.,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</a:t>
            </a:r>
            <a:r>
              <a:rPr lang="tr-TR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«PRIMA/0009/2022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Resim 3" descr="metin, ekran görüntüsü, yazı tipi, logo içeren bir resim&#10;&#10;Açıklama otomatik olarak oluşturuldu">
            <a:extLst>
              <a:ext uri="{FF2B5EF4-FFF2-40B4-BE49-F238E27FC236}">
                <a16:creationId xmlns:a16="http://schemas.microsoft.com/office/drawing/2014/main" id="{93251981-531F-04DE-DA96-D43AB7E64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8234"/>
            <a:ext cx="24415725" cy="913776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84A17D-E15F-5DEC-72F3-B236BAB35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8500" y="9944910"/>
            <a:ext cx="21971000" cy="1435100"/>
          </a:xfrm>
        </p:spPr>
        <p:txBody>
          <a:bodyPr>
            <a:noAutofit/>
          </a:bodyPr>
          <a:lstStyle/>
          <a:p>
            <a:r>
              <a:rPr lang="en-US" sz="16300" dirty="0">
                <a:solidFill>
                  <a:srgbClr val="002060"/>
                </a:solidFill>
              </a:rPr>
              <a:t>Our team</a:t>
            </a:r>
          </a:p>
        </p:txBody>
      </p:sp>
      <p:pic>
        <p:nvPicPr>
          <p:cNvPr id="8" name="Resim 7" descr="insan yüzü, kadın, gülümsemek, gülüş, giyim içeren bir resim&#10;&#10;Açıklama otomatik olarak oluşturuldu">
            <a:extLst>
              <a:ext uri="{FF2B5EF4-FFF2-40B4-BE49-F238E27FC236}">
                <a16:creationId xmlns:a16="http://schemas.microsoft.com/office/drawing/2014/main" id="{0ABDB09E-D999-DE01-3031-4355B4B8F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2311124"/>
            <a:ext cx="11148385" cy="10058078"/>
          </a:xfrm>
          <a:prstGeom prst="rect">
            <a:avLst/>
          </a:prstGeom>
        </p:spPr>
      </p:pic>
      <p:pic>
        <p:nvPicPr>
          <p:cNvPr id="10" name="Resim 9" descr="insan yüzü, kadın, gülümsemek, gülüş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4CEBB39D-A921-D1A4-EFA1-D6F3889086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963"/>
          <a:stretch/>
        </p:blipFill>
        <p:spPr>
          <a:xfrm>
            <a:off x="12180714" y="2311124"/>
            <a:ext cx="11148384" cy="6943762"/>
          </a:xfrm>
          <a:prstGeom prst="rect">
            <a:avLst/>
          </a:prstGeom>
        </p:spPr>
      </p:pic>
      <p:pic>
        <p:nvPicPr>
          <p:cNvPr id="6" name="Google Shape;322;p29" descr="Image">
            <a:extLst>
              <a:ext uri="{FF2B5EF4-FFF2-40B4-BE49-F238E27FC236}">
                <a16:creationId xmlns:a16="http://schemas.microsoft.com/office/drawing/2014/main" id="{E5897951-DD98-F39C-CAC6-EED285779BD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852786" y="6387662"/>
            <a:ext cx="5511119" cy="1905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9705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3F0A629-33A6-2CDA-8359-FB350BA6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A9B426C-22A1-BEEC-8EE3-68D28E3A64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CE5E19F-559F-C879-40B1-A042A75CC12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Google Shape;154;p28" descr="Image">
            <a:extLst>
              <a:ext uri="{FF2B5EF4-FFF2-40B4-BE49-F238E27FC236}">
                <a16:creationId xmlns:a16="http://schemas.microsoft.com/office/drawing/2014/main" id="{820111DE-D708-6561-03EC-B604638767F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2317" y="-409076"/>
            <a:ext cx="24488634" cy="1453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 descr="kalıp, desen, düzen, grafik, kare, piksel içeren bir resim&#10;&#10;Açıklama otomatik olarak oluşturuldu">
            <a:extLst>
              <a:ext uri="{FF2B5EF4-FFF2-40B4-BE49-F238E27FC236}">
                <a16:creationId xmlns:a16="http://schemas.microsoft.com/office/drawing/2014/main" id="{C446BA30-0AE4-994C-2974-0264D7D06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3209" y="1632810"/>
            <a:ext cx="6743700" cy="674370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B357B8E6-E9BF-A4CB-051C-5FA79B43F9E0}"/>
              </a:ext>
            </a:extLst>
          </p:cNvPr>
          <p:cNvSpPr txBox="1"/>
          <p:nvPr/>
        </p:nvSpPr>
        <p:spPr>
          <a:xfrm>
            <a:off x="17765486" y="1666421"/>
            <a:ext cx="583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Project website:</a:t>
            </a:r>
          </a:p>
        </p:txBody>
      </p:sp>
    </p:spTree>
    <p:extLst>
      <p:ext uri="{BB962C8B-B14F-4D97-AF65-F5344CB8AC3E}">
        <p14:creationId xmlns:p14="http://schemas.microsoft.com/office/powerpoint/2010/main" val="2709775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"/>
          <p:cNvSpPr txBox="1"/>
          <p:nvPr/>
        </p:nvSpPr>
        <p:spPr>
          <a:xfrm>
            <a:off x="995056" y="1274352"/>
            <a:ext cx="19761823" cy="1231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merely</a:t>
            </a:r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individual</a:t>
            </a:r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issue</a:t>
            </a:r>
            <a:endParaRPr sz="8500" b="1" dirty="0">
              <a:solidFill>
                <a:schemeClr val="accent6">
                  <a:lumMod val="5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B8D83220-A04D-E40E-E512-2742BD6A3A18}"/>
              </a:ext>
            </a:extLst>
          </p:cNvPr>
          <p:cNvSpPr txBox="1"/>
          <p:nvPr/>
        </p:nvSpPr>
        <p:spPr>
          <a:xfrm>
            <a:off x="496904" y="12977336"/>
            <a:ext cx="1084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Willett W, </a:t>
            </a:r>
            <a:r>
              <a:rPr lang="en-US" dirty="0" err="1"/>
              <a:t>Rockström</a:t>
            </a:r>
            <a:r>
              <a:rPr lang="en-US" dirty="0"/>
              <a:t> J, </a:t>
            </a:r>
            <a:r>
              <a:rPr lang="en-US" dirty="0" err="1"/>
              <a:t>Loken</a:t>
            </a:r>
            <a:r>
              <a:rPr lang="en-US" dirty="0"/>
              <a:t> B et al.</a:t>
            </a:r>
          </a:p>
          <a:p>
            <a:r>
              <a:rPr lang="en-US" dirty="0"/>
              <a:t>Food in the Anthropocene: the EAT–Lancet Commission on healthy diets from sustainable food systems</a:t>
            </a:r>
          </a:p>
          <a:p>
            <a:r>
              <a:rPr lang="en-US" dirty="0"/>
              <a:t>The Lancet, 2019; 393, 447-492</a:t>
            </a:r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93580291-7732-8502-A0A4-3E34701067A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, AI generated">
            <a:extLst>
              <a:ext uri="{FF2B5EF4-FFF2-40B4-BE49-F238E27FC236}">
                <a16:creationId xmlns:a16="http://schemas.microsoft.com/office/drawing/2014/main" id="{88F774EA-04F1-D251-DDBC-686F454B1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56" y="2910360"/>
            <a:ext cx="17699344" cy="966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F2E923C5-61D1-7AC3-B3AB-60222F8BB430}"/>
              </a:ext>
            </a:extLst>
          </p:cNvPr>
          <p:cNvSpPr txBox="1"/>
          <p:nvPr/>
        </p:nvSpPr>
        <p:spPr>
          <a:xfrm>
            <a:off x="19085550" y="4248118"/>
            <a:ext cx="430339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service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menu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act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foundational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enabler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of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entire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It’s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not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providing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it's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strategic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of menus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footprints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ensuring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healthy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diets</a:t>
            </a:r>
            <a:r>
              <a:rPr lang="tr-TR" sz="320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0BAFB6-902E-C076-002C-F5A99CD5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49CC588-62E0-3051-1A3D-B7C78CAABE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FOOD SERVICE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4CDC792-960F-BE80-8BF6-826C537809E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ctr"/>
            <a:r>
              <a:rPr lang="tr-TR" dirty="0"/>
              <a:t>6 </a:t>
            </a:r>
            <a:r>
              <a:rPr lang="tr-TR" dirty="0" err="1"/>
              <a:t>billion</a:t>
            </a:r>
            <a:r>
              <a:rPr lang="tr-TR" dirty="0"/>
              <a:t> </a:t>
            </a:r>
            <a:r>
              <a:rPr lang="tr-TR" dirty="0" err="1"/>
              <a:t>meals</a:t>
            </a:r>
            <a:r>
              <a:rPr lang="tr-TR" dirty="0"/>
              <a:t>/</a:t>
            </a:r>
            <a:r>
              <a:rPr lang="tr-TR" dirty="0" err="1"/>
              <a:t>annualy</a:t>
            </a:r>
            <a:endParaRPr lang="tr-TR" dirty="0"/>
          </a:p>
          <a:p>
            <a:pPr algn="ctr"/>
            <a:r>
              <a:rPr lang="tr-TR" dirty="0"/>
              <a:t>50% of </a:t>
            </a:r>
            <a:r>
              <a:rPr lang="tr-TR" dirty="0" err="1"/>
              <a:t>meals</a:t>
            </a:r>
            <a:r>
              <a:rPr lang="tr-TR" dirty="0"/>
              <a:t> is </a:t>
            </a:r>
            <a:r>
              <a:rPr lang="tr-TR" dirty="0" err="1"/>
              <a:t>eaten</a:t>
            </a:r>
            <a:r>
              <a:rPr lang="tr-TR" dirty="0"/>
              <a:t> at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workplace</a:t>
            </a:r>
            <a:endParaRPr lang="tr-TR" dirty="0"/>
          </a:p>
          <a:p>
            <a:pPr marL="8801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0994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B4840C2C-1C5E-3F2E-78E9-0B9F269C38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7"/>
          <a:stretch/>
        </p:blipFill>
        <p:spPr bwMode="auto">
          <a:xfrm>
            <a:off x="49966" y="4302822"/>
            <a:ext cx="8470919" cy="860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nadolu Üniversitesi Yemekhanesi Ramazan Boyunca Kesintisiz Hizmet Verecek  - Eskişehir Haber">
            <a:extLst>
              <a:ext uri="{FF2B5EF4-FFF2-40B4-BE49-F238E27FC236}">
                <a16:creationId xmlns:a16="http://schemas.microsoft.com/office/drawing/2014/main" id="{1B8B0D64-5CC2-46F9-582F-9CB2C36BD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889" y="4102821"/>
            <a:ext cx="15295345" cy="860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" name="Google Shape;157;p9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80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 </a:t>
            </a:r>
            <a:r>
              <a:rPr lang="tr-TR" sz="80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merely</a:t>
            </a:r>
            <a:r>
              <a:rPr lang="tr-TR" sz="80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 </a:t>
            </a:r>
            <a:r>
              <a:rPr lang="tr-TR" sz="80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individual</a:t>
            </a:r>
            <a:r>
              <a:rPr lang="tr-TR" sz="80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0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issue</a:t>
            </a:r>
            <a:endParaRPr lang="tr-TR" sz="8000" b="1" dirty="0">
              <a:solidFill>
                <a:schemeClr val="accent6">
                  <a:lumMod val="5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" name="Google Shape;158;p9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Role of </a:t>
            </a:r>
            <a:r>
              <a:rPr lang="tr-TR" i="1" dirty="0" err="1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i="1" dirty="0" err="1">
                <a:solidFill>
                  <a:schemeClr val="accent6">
                    <a:lumMod val="50000"/>
                  </a:schemeClr>
                </a:solidFill>
              </a:rPr>
              <a:t>food</a:t>
            </a:r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 service</a:t>
            </a:r>
            <a:endParaRPr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C74C54FC-F8AC-2889-7B56-88B111290E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5168371"/>
              </p:ext>
            </p:extLst>
          </p:nvPr>
        </p:nvGraphicFramePr>
        <p:xfrm>
          <a:off x="15313035" y="3035227"/>
          <a:ext cx="8484964" cy="3725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60" name="Google Shape;160;p9" descr="Image"/>
          <p:cNvSpPr/>
          <p:nvPr/>
        </p:nvSpPr>
        <p:spPr>
          <a:xfrm>
            <a:off x="0" y="10968050"/>
            <a:ext cx="5509139" cy="27479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1" name="Google Shape;161;p9"/>
          <p:cNvSpPr txBox="1"/>
          <p:nvPr/>
        </p:nvSpPr>
        <p:spPr>
          <a:xfrm>
            <a:off x="989009" y="13109594"/>
            <a:ext cx="9507731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https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://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epha.org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/policy-briefing-i-discovering-the-role-of-food-environments-for-sustainable-food-systems/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Springmann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, M., &amp;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Freund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, D. (2022).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Options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keeping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food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system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environmental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limits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. Nature </a:t>
            </a:r>
            <a:r>
              <a:rPr lang="tr-TR" sz="1400" b="0" i="0" u="none" strike="noStrike" cap="none" dirty="0" err="1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Food</a:t>
            </a:r>
            <a:r>
              <a:rPr lang="tr-TR" sz="1400" b="0" i="0" u="none" strike="noStrike" cap="none" dirty="0">
                <a:solidFill>
                  <a:srgbClr val="374151"/>
                </a:solidFill>
                <a:latin typeface="Calibri"/>
                <a:ea typeface="Calibri"/>
                <a:cs typeface="Calibri"/>
                <a:sym typeface="Calibri"/>
              </a:rPr>
              <a:t>, 3(1), 4-14.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144;p3" descr="Image">
            <a:extLst>
              <a:ext uri="{FF2B5EF4-FFF2-40B4-BE49-F238E27FC236}">
                <a16:creationId xmlns:a16="http://schemas.microsoft.com/office/drawing/2014/main" id="{0ABDE4D3-C773-A173-6E04-4E34CFE86EA0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1156421" y="12760286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"/>
          <p:cNvSpPr txBox="1"/>
          <p:nvPr/>
        </p:nvSpPr>
        <p:spPr>
          <a:xfrm>
            <a:off x="1202311" y="12967568"/>
            <a:ext cx="18342489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tr-TR" sz="1800" dirty="0">
                <a:effectLst/>
                <a:latin typeface="NotoSerif"/>
              </a:rPr>
              <a:t>FAO. </a:t>
            </a:r>
            <a:r>
              <a:rPr lang="tr-TR" sz="1800" dirty="0" err="1">
                <a:effectLst/>
                <a:latin typeface="NotoSerif"/>
              </a:rPr>
              <a:t>Biodiversity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and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Sustainable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Diets</a:t>
            </a:r>
            <a:r>
              <a:rPr lang="tr-TR" sz="1800" dirty="0">
                <a:effectLst/>
                <a:latin typeface="NotoSerif"/>
              </a:rPr>
              <a:t>: United </a:t>
            </a:r>
            <a:r>
              <a:rPr lang="tr-TR" sz="1800" dirty="0" err="1">
                <a:effectLst/>
                <a:latin typeface="NotoSerif"/>
              </a:rPr>
              <a:t>Against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Hunger</a:t>
            </a:r>
            <a:r>
              <a:rPr lang="tr-TR" sz="1800" dirty="0">
                <a:effectLst/>
                <a:latin typeface="NotoSerif"/>
              </a:rPr>
              <a:t> (Rome). Rome 2010. </a:t>
            </a:r>
            <a:br>
              <a:rPr lang="tr-TR" sz="1800" dirty="0">
                <a:effectLst/>
                <a:latin typeface="NotoSerif"/>
              </a:rPr>
            </a:br>
            <a:r>
              <a:rPr lang="tr-TR" sz="1800" dirty="0">
                <a:effectLst/>
                <a:latin typeface="NotoSerif"/>
              </a:rPr>
              <a:t>Vaz-</a:t>
            </a:r>
            <a:r>
              <a:rPr lang="tr-TR" sz="1800" dirty="0" err="1">
                <a:effectLst/>
                <a:latin typeface="NotoSerif"/>
              </a:rPr>
              <a:t>Velho</a:t>
            </a:r>
            <a:r>
              <a:rPr lang="tr-TR" sz="1800" dirty="0">
                <a:effectLst/>
                <a:latin typeface="NotoSerif"/>
              </a:rPr>
              <a:t> ML, </a:t>
            </a:r>
            <a:r>
              <a:rPr lang="tr-TR" sz="1800" dirty="0" err="1">
                <a:effectLst/>
                <a:latin typeface="NotoSerif"/>
              </a:rPr>
              <a:t>Pinheiro</a:t>
            </a:r>
            <a:r>
              <a:rPr lang="tr-TR" sz="1800" dirty="0">
                <a:effectLst/>
                <a:latin typeface="NotoSerif"/>
              </a:rPr>
              <a:t> R, </a:t>
            </a:r>
            <a:r>
              <a:rPr lang="tr-TR" sz="1800" dirty="0" err="1">
                <a:effectLst/>
                <a:latin typeface="NotoSerif"/>
              </a:rPr>
              <a:t>Rodrigues</a:t>
            </a:r>
            <a:r>
              <a:rPr lang="tr-TR" sz="1800" dirty="0">
                <a:effectLst/>
                <a:latin typeface="NotoSerif"/>
              </a:rPr>
              <a:t> AS. </a:t>
            </a:r>
            <a:r>
              <a:rPr lang="tr-TR" sz="1800" dirty="0" err="1">
                <a:effectLst/>
                <a:latin typeface="NotoSerif"/>
              </a:rPr>
              <a:t>The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Atlantic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diet</a:t>
            </a:r>
            <a:r>
              <a:rPr lang="tr-TR" sz="1800" dirty="0">
                <a:effectLst/>
                <a:latin typeface="NotoSerif"/>
              </a:rPr>
              <a:t>–</a:t>
            </a:r>
            <a:r>
              <a:rPr lang="tr-TR" sz="1800" dirty="0" err="1">
                <a:effectLst/>
                <a:latin typeface="NotoSerif"/>
              </a:rPr>
              <a:t>Origin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and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features</a:t>
            </a:r>
            <a:r>
              <a:rPr lang="tr-TR" sz="1800" dirty="0">
                <a:effectLst/>
                <a:latin typeface="NotoSerif"/>
              </a:rPr>
              <a:t>. International </a:t>
            </a:r>
            <a:r>
              <a:rPr lang="tr-TR" sz="1800" dirty="0" err="1">
                <a:effectLst/>
                <a:latin typeface="NotoSerif"/>
              </a:rPr>
              <a:t>Journal</a:t>
            </a:r>
            <a:r>
              <a:rPr lang="tr-TR" sz="1800" dirty="0">
                <a:effectLst/>
                <a:latin typeface="NotoSerif"/>
              </a:rPr>
              <a:t> of </a:t>
            </a:r>
            <a:r>
              <a:rPr lang="tr-TR" sz="1800" dirty="0" err="1">
                <a:effectLst/>
                <a:latin typeface="NotoSerif"/>
              </a:rPr>
              <a:t>Food</a:t>
            </a:r>
            <a:r>
              <a:rPr lang="tr-TR" sz="1800" dirty="0">
                <a:effectLst/>
                <a:latin typeface="NotoSerif"/>
              </a:rPr>
              <a:t> </a:t>
            </a:r>
            <a:r>
              <a:rPr lang="tr-TR" sz="1800" dirty="0" err="1">
                <a:effectLst/>
                <a:latin typeface="NotoSerif"/>
              </a:rPr>
              <a:t>Studies</a:t>
            </a:r>
            <a:r>
              <a:rPr lang="tr-TR" sz="1800" dirty="0">
                <a:effectLst/>
                <a:latin typeface="NotoSerif"/>
              </a:rPr>
              <a:t>. 2016;5(1). </a:t>
            </a:r>
          </a:p>
          <a:p>
            <a:endParaRPr lang="tr-TR" sz="2400" dirty="0"/>
          </a:p>
        </p:txBody>
      </p:sp>
      <p:sp>
        <p:nvSpPr>
          <p:cNvPr id="127" name="Google Shape;127;p6" descr="Image"/>
          <p:cNvSpPr/>
          <p:nvPr/>
        </p:nvSpPr>
        <p:spPr>
          <a:xfrm>
            <a:off x="11003533" y="10968050"/>
            <a:ext cx="5509139" cy="27479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128" name="Google Shape;128;p6"/>
          <p:cNvGrpSpPr/>
          <p:nvPr/>
        </p:nvGrpSpPr>
        <p:grpSpPr>
          <a:xfrm>
            <a:off x="17142093" y="1465484"/>
            <a:ext cx="6317730" cy="10272505"/>
            <a:chOff x="1483793" y="967329"/>
            <a:chExt cx="6317730" cy="10272505"/>
          </a:xfrm>
        </p:grpSpPr>
        <p:sp>
          <p:nvSpPr>
            <p:cNvPr id="129" name="Google Shape;129;p6"/>
            <p:cNvSpPr/>
            <p:nvPr/>
          </p:nvSpPr>
          <p:spPr>
            <a:xfrm>
              <a:off x="2857092" y="967329"/>
              <a:ext cx="4944431" cy="494518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412" y="60000"/>
                  </a:moveTo>
                  <a:lnTo>
                    <a:pt x="8412" y="60000"/>
                  </a:lnTo>
                  <a:cubicBezTo>
                    <a:pt x="8412" y="32962"/>
                    <a:pt x="29287" y="10511"/>
                    <a:pt x="56253" y="8547"/>
                  </a:cubicBezTo>
                  <a:cubicBezTo>
                    <a:pt x="83219" y="6583"/>
                    <a:pt x="107126" y="25773"/>
                    <a:pt x="111044" y="52526"/>
                  </a:cubicBezTo>
                  <a:cubicBezTo>
                    <a:pt x="114961" y="79279"/>
                    <a:pt x="97559" y="104517"/>
                    <a:pt x="71162" y="110367"/>
                  </a:cubicBezTo>
                  <a:lnTo>
                    <a:pt x="70593" y="118429"/>
                  </a:lnTo>
                  <a:lnTo>
                    <a:pt x="56830" y="104890"/>
                  </a:lnTo>
                  <a:lnTo>
                    <a:pt x="72706" y="88508"/>
                  </a:lnTo>
                  <a:lnTo>
                    <a:pt x="72145" y="96445"/>
                  </a:lnTo>
                  <a:cubicBezTo>
                    <a:pt x="90761" y="90240"/>
                    <a:pt x="101708" y="70999"/>
                    <a:pt x="97532" y="51824"/>
                  </a:cubicBezTo>
                  <a:cubicBezTo>
                    <a:pt x="93356" y="32649"/>
                    <a:pt x="75399" y="19705"/>
                    <a:pt x="55889" y="21805"/>
                  </a:cubicBezTo>
                  <a:cubicBezTo>
                    <a:pt x="36379" y="23906"/>
                    <a:pt x="21588" y="40375"/>
                    <a:pt x="21588" y="60000"/>
                  </a:cubicBezTo>
                  <a:close/>
                </a:path>
              </a:pathLst>
            </a:custGeom>
            <a:solidFill>
              <a:srgbClr val="FED932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4191453" y="2500761"/>
              <a:ext cx="2329187" cy="13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1" name="Google Shape;131;p6"/>
            <p:cNvSpPr txBox="1"/>
            <p:nvPr/>
          </p:nvSpPr>
          <p:spPr>
            <a:xfrm>
              <a:off x="4191453" y="2500761"/>
              <a:ext cx="2329187" cy="133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Diets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with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less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impact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on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the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environment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endParaRPr sz="3200" b="0" i="0" u="none" strike="noStrike" cap="none" dirty="0">
                <a:solidFill>
                  <a:srgbClr val="A0005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Arial"/>
              </a:endParaRPr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1483793" y="3808704"/>
              <a:ext cx="4944431" cy="494518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6481" y="23524"/>
                  </a:moveTo>
                  <a:lnTo>
                    <a:pt x="87165" y="32840"/>
                  </a:lnTo>
                  <a:cubicBezTo>
                    <a:pt x="75945" y="21617"/>
                    <a:pt x="58981" y="18448"/>
                    <a:pt x="44467" y="24866"/>
                  </a:cubicBezTo>
                  <a:cubicBezTo>
                    <a:pt x="29954" y="31283"/>
                    <a:pt x="20881" y="45964"/>
                    <a:pt x="21631" y="61816"/>
                  </a:cubicBezTo>
                  <a:cubicBezTo>
                    <a:pt x="22381" y="77668"/>
                    <a:pt x="32801" y="91427"/>
                    <a:pt x="47855" y="96445"/>
                  </a:cubicBezTo>
                  <a:lnTo>
                    <a:pt x="47294" y="88508"/>
                  </a:lnTo>
                  <a:lnTo>
                    <a:pt x="63170" y="104890"/>
                  </a:lnTo>
                  <a:lnTo>
                    <a:pt x="49407" y="118429"/>
                  </a:lnTo>
                  <a:lnTo>
                    <a:pt x="48838" y="110367"/>
                  </a:lnTo>
                  <a:lnTo>
                    <a:pt x="48838" y="110367"/>
                  </a:lnTo>
                  <a:cubicBezTo>
                    <a:pt x="27395" y="105615"/>
                    <a:pt x="11311" y="87806"/>
                    <a:pt x="8761" y="65990"/>
                  </a:cubicBezTo>
                  <a:cubicBezTo>
                    <a:pt x="6211" y="44174"/>
                    <a:pt x="17753" y="23136"/>
                    <a:pt x="37522" y="13566"/>
                  </a:cubicBezTo>
                  <a:cubicBezTo>
                    <a:pt x="57291" y="3995"/>
                    <a:pt x="80952" y="7992"/>
                    <a:pt x="96481" y="23524"/>
                  </a:cubicBezTo>
                  <a:close/>
                </a:path>
              </a:pathLst>
            </a:custGeom>
            <a:solidFill>
              <a:srgbClr val="FE993F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3" name="Google Shape;133;p6"/>
            <p:cNvSpPr/>
            <p:nvPr/>
          </p:nvSpPr>
          <p:spPr>
            <a:xfrm>
              <a:off x="2582246" y="5610501"/>
              <a:ext cx="2747525" cy="1373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4" name="Google Shape;134;p6"/>
            <p:cNvSpPr txBox="1"/>
            <p:nvPr/>
          </p:nvSpPr>
          <p:spPr>
            <a:xfrm>
              <a:off x="2582246" y="5610501"/>
              <a:ext cx="2747525" cy="1373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Sustainable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diets</a:t>
              </a:r>
              <a:endParaRPr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5" name="Google Shape;135;p6"/>
            <p:cNvSpPr/>
            <p:nvPr/>
          </p:nvSpPr>
          <p:spPr>
            <a:xfrm>
              <a:off x="3209005" y="6990099"/>
              <a:ext cx="4248032" cy="4249735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rgbClr val="FE634D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6" name="Google Shape;136;p6"/>
            <p:cNvSpPr/>
            <p:nvPr/>
          </p:nvSpPr>
          <p:spPr>
            <a:xfrm>
              <a:off x="3956473" y="8472421"/>
              <a:ext cx="2747525" cy="1373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7" name="Google Shape;137;p6"/>
            <p:cNvSpPr txBox="1"/>
            <p:nvPr/>
          </p:nvSpPr>
          <p:spPr>
            <a:xfrm>
              <a:off x="3956473" y="8472421"/>
              <a:ext cx="2747525" cy="1373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The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Mediterranean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r>
                <a:rPr lang="tr-TR" sz="3200" b="0" i="0" u="none" strike="noStrike" cap="none" dirty="0" err="1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diet</a:t>
              </a:r>
              <a:r>
                <a:rPr lang="tr-TR" sz="3200" b="0" i="0" u="none" strike="noStrike" cap="none" dirty="0">
                  <a:solidFill>
                    <a:srgbClr val="A0005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Arial"/>
                </a:rPr>
                <a:t> </a:t>
              </a:r>
              <a:endParaRPr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</p:grpSp>
      <p:sp>
        <p:nvSpPr>
          <p:cNvPr id="138" name="Google Shape;138;p6"/>
          <p:cNvSpPr txBox="1"/>
          <p:nvPr/>
        </p:nvSpPr>
        <p:spPr>
          <a:xfrm>
            <a:off x="1202311" y="1738014"/>
            <a:ext cx="16136471" cy="9459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 fontScale="97500"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A1560"/>
              </a:buClr>
              <a:buSzPct val="102564"/>
              <a:buFont typeface="Helvetica Neue"/>
              <a:buNone/>
            </a:pP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Mediterranean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Diet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MedD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is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widely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recognized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as a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health-promoting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sustainable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dietary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9600" b="1" i="0" u="none" strike="noStrike" cap="none" dirty="0" err="1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pattern</a:t>
            </a:r>
            <a:r>
              <a:rPr lang="tr-TR" sz="9600" b="1" i="0" u="none" strike="noStrike" cap="none" dirty="0">
                <a:solidFill>
                  <a:srgbClr val="1A15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200" dirty="0"/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684A0F86-C72F-CE55-AEA6-063AB800081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Başlık 3">
            <a:extLst>
              <a:ext uri="{FF2B5EF4-FFF2-40B4-BE49-F238E27FC236}">
                <a16:creationId xmlns:a16="http://schemas.microsoft.com/office/drawing/2014/main" id="{060403EF-DD03-C072-150B-DADA43F21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merely</a:t>
            </a:r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individual</a:t>
            </a:r>
            <a:r>
              <a:rPr lang="tr-TR" sz="8500" b="1" dirty="0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tr-TR" sz="8500" b="1" dirty="0" err="1">
                <a:solidFill>
                  <a:schemeClr val="accent6">
                    <a:lumMod val="50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issue</a:t>
            </a:r>
            <a:endParaRPr lang="en-US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8A5C038-E5B0-7FFD-20ED-A6949AA3E2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Role of </a:t>
            </a:r>
            <a:r>
              <a:rPr lang="tr-TR" i="1" dirty="0" err="1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i="1" dirty="0" err="1">
                <a:solidFill>
                  <a:schemeClr val="accent6">
                    <a:lumMod val="50000"/>
                  </a:schemeClr>
                </a:solidFill>
              </a:rPr>
              <a:t>food</a:t>
            </a:r>
            <a:r>
              <a:rPr lang="tr-TR" i="1" dirty="0">
                <a:solidFill>
                  <a:schemeClr val="accent6">
                    <a:lumMod val="50000"/>
                  </a:schemeClr>
                </a:solidFill>
              </a:rPr>
              <a:t> service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0000"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</a:pPr>
            <a:r>
              <a:rPr lang="tr-TR" sz="8000" dirty="0" err="1">
                <a:solidFill>
                  <a:schemeClr val="accent6">
                    <a:lumMod val="50000"/>
                  </a:schemeClr>
                </a:solidFill>
              </a:rPr>
              <a:t>Work</a:t>
            </a: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8000" dirty="0" err="1">
                <a:solidFill>
                  <a:schemeClr val="accent6">
                    <a:lumMod val="50000"/>
                  </a:schemeClr>
                </a:solidFill>
              </a:rPr>
              <a:t>Package</a:t>
            </a: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 (WP) 1 </a:t>
            </a:r>
            <a:br>
              <a:rPr lang="tr-TR" sz="8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Menu </a:t>
            </a:r>
            <a:r>
              <a:rPr lang="tr-TR" sz="8000" dirty="0" err="1">
                <a:solidFill>
                  <a:schemeClr val="accent6">
                    <a:lumMod val="50000"/>
                  </a:schemeClr>
                </a:solidFill>
              </a:rPr>
              <a:t>Mediterranean</a:t>
            </a: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 Index </a:t>
            </a:r>
            <a:r>
              <a:rPr lang="tr-TR" sz="8000" dirty="0" err="1">
                <a:solidFill>
                  <a:schemeClr val="accent6">
                    <a:lumMod val="50000"/>
                  </a:schemeClr>
                </a:solidFill>
              </a:rPr>
              <a:t>and</a:t>
            </a: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8000" dirty="0" err="1">
                <a:solidFill>
                  <a:schemeClr val="accent6">
                    <a:lumMod val="50000"/>
                  </a:schemeClr>
                </a:solidFill>
              </a:rPr>
              <a:t>Characterisation</a:t>
            </a:r>
            <a:r>
              <a:rPr lang="tr-TR" sz="8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br>
              <a:rPr lang="tr-TR" dirty="0">
                <a:solidFill>
                  <a:schemeClr val="accent6">
                    <a:lumMod val="50000"/>
                  </a:schemeClr>
                </a:solidFill>
              </a:rPr>
            </a:b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4" name="Google Shape;94;p2"/>
          <p:cNvSpPr txBox="1">
            <a:spLocks noGrp="1"/>
          </p:cNvSpPr>
          <p:nvPr>
            <p:ph type="body" idx="1"/>
          </p:nvPr>
        </p:nvSpPr>
        <p:spPr>
          <a:xfrm>
            <a:off x="1964449" y="4748824"/>
            <a:ext cx="21971000" cy="6219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r>
              <a:rPr lang="tr-TR" sz="4800" b="0" dirty="0" err="1"/>
              <a:t>Task</a:t>
            </a:r>
            <a:r>
              <a:rPr lang="tr-TR" sz="4800" b="0" dirty="0"/>
              <a:t> 1.1 – Development of </a:t>
            </a:r>
            <a:r>
              <a:rPr lang="tr-TR" sz="4800" b="0" dirty="0" err="1"/>
              <a:t>Mediterranean</a:t>
            </a:r>
            <a:r>
              <a:rPr lang="tr-TR" sz="4800" b="0" dirty="0"/>
              <a:t> </a:t>
            </a:r>
            <a:r>
              <a:rPr lang="tr-TR" sz="4800" b="0" dirty="0" err="1"/>
              <a:t>Diet</a:t>
            </a:r>
            <a:r>
              <a:rPr lang="tr-TR" sz="4800" b="0" dirty="0"/>
              <a:t> Menu Index</a:t>
            </a:r>
            <a:endParaRPr sz="4800" dirty="0"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r>
              <a:rPr lang="tr-TR" sz="4800" b="0" dirty="0" err="1">
                <a:solidFill>
                  <a:schemeClr val="tx1"/>
                </a:solidFill>
              </a:rPr>
              <a:t>Task</a:t>
            </a:r>
            <a:r>
              <a:rPr lang="tr-TR" sz="4800" b="0" dirty="0">
                <a:solidFill>
                  <a:schemeClr val="tx1"/>
                </a:solidFill>
              </a:rPr>
              <a:t> 1.2. - </a:t>
            </a:r>
            <a:r>
              <a:rPr lang="tr-TR" sz="4800" b="0" dirty="0" err="1">
                <a:solidFill>
                  <a:schemeClr val="tx1"/>
                </a:solidFill>
              </a:rPr>
              <a:t>Characterise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the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compliance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food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offered</a:t>
            </a:r>
            <a:r>
              <a:rPr lang="tr-TR" sz="4800" b="0" dirty="0">
                <a:solidFill>
                  <a:schemeClr val="tx1"/>
                </a:solidFill>
              </a:rPr>
              <a:t> in </a:t>
            </a:r>
            <a:r>
              <a:rPr lang="tr-TR" sz="4800" b="0" dirty="0" err="1">
                <a:solidFill>
                  <a:schemeClr val="tx1"/>
                </a:solidFill>
              </a:rPr>
              <a:t>public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high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education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institutes</a:t>
            </a:r>
            <a:r>
              <a:rPr lang="tr-TR" sz="4800" b="0" dirty="0">
                <a:solidFill>
                  <a:schemeClr val="tx1"/>
                </a:solidFill>
              </a:rPr>
              <a:t>’ (</a:t>
            </a:r>
            <a:r>
              <a:rPr lang="tr-TR" sz="4800" b="0" dirty="0" err="1">
                <a:solidFill>
                  <a:schemeClr val="tx1"/>
                </a:solidFill>
              </a:rPr>
              <a:t>HEIs</a:t>
            </a:r>
            <a:r>
              <a:rPr lang="tr-TR" sz="4800" b="0" dirty="0">
                <a:solidFill>
                  <a:schemeClr val="tx1"/>
                </a:solidFill>
              </a:rPr>
              <a:t>) </a:t>
            </a:r>
            <a:r>
              <a:rPr lang="tr-TR" sz="4800" b="0" dirty="0" err="1">
                <a:solidFill>
                  <a:schemeClr val="tx1"/>
                </a:solidFill>
              </a:rPr>
              <a:t>canteens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with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Mediterranean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diet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r>
              <a:rPr lang="tr-TR" sz="4800" b="0" dirty="0" err="1">
                <a:solidFill>
                  <a:schemeClr val="tx1"/>
                </a:solidFill>
              </a:rPr>
              <a:t>principles</a:t>
            </a:r>
            <a:r>
              <a:rPr lang="tr-TR" sz="4800" b="0" dirty="0">
                <a:solidFill>
                  <a:schemeClr val="tx1"/>
                </a:solidFill>
              </a:rPr>
              <a:t> </a:t>
            </a:r>
            <a:endParaRPr sz="4800" dirty="0">
              <a:solidFill>
                <a:schemeClr val="tx1"/>
              </a:solidFill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endParaRPr b="0" dirty="0"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endParaRPr b="0" dirty="0"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r>
              <a:rPr lang="tr-TR" dirty="0">
                <a:sym typeface="Wingdings" pitchFamily="2" charset="2"/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Calculation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water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carbon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footprint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for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the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menus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5" name="Google Shape;95;p2" descr="Image"/>
          <p:cNvSpPr/>
          <p:nvPr/>
        </p:nvSpPr>
        <p:spPr>
          <a:xfrm>
            <a:off x="18426310" y="10968050"/>
            <a:ext cx="5509139" cy="27479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3" name="Grafik 2" descr="Büyüteç ana hat">
            <a:extLst>
              <a:ext uri="{FF2B5EF4-FFF2-40B4-BE49-F238E27FC236}">
                <a16:creationId xmlns:a16="http://schemas.microsoft.com/office/drawing/2014/main" id="{CC35BCB0-60F7-3670-0878-B427F09AB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749" y="4748824"/>
            <a:ext cx="2109176" cy="2109176"/>
          </a:xfrm>
          <a:prstGeom prst="rect">
            <a:avLst/>
          </a:prstGeom>
        </p:spPr>
      </p:pic>
      <p:pic>
        <p:nvPicPr>
          <p:cNvPr id="5" name="Grafik 4" descr="Ayak izleri ana hat">
            <a:extLst>
              <a:ext uri="{FF2B5EF4-FFF2-40B4-BE49-F238E27FC236}">
                <a16:creationId xmlns:a16="http://schemas.microsoft.com/office/drawing/2014/main" id="{7EC78051-B04E-9745-CEA9-B807FEAD34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997" y="9224571"/>
            <a:ext cx="2262900" cy="22629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Mürekkep 7">
                <a:extLst>
                  <a:ext uri="{FF2B5EF4-FFF2-40B4-BE49-F238E27FC236}">
                    <a16:creationId xmlns:a16="http://schemas.microsoft.com/office/drawing/2014/main" id="{E734ACA0-545D-E4DA-27B8-215E755052EC}"/>
                  </a:ext>
                </a:extLst>
              </p14:cNvPr>
              <p14:cNvContentPartPr/>
              <p14:nvPr/>
            </p14:nvContentPartPr>
            <p14:xfrm>
              <a:off x="21538350" y="7594920"/>
              <a:ext cx="1012680" cy="1775520"/>
            </p14:xfrm>
          </p:contentPart>
        </mc:Choice>
        <mc:Fallback xmlns="">
          <p:pic>
            <p:nvPicPr>
              <p:cNvPr id="8" name="Mürekkep 7">
                <a:extLst>
                  <a:ext uri="{FF2B5EF4-FFF2-40B4-BE49-F238E27FC236}">
                    <a16:creationId xmlns:a16="http://schemas.microsoft.com/office/drawing/2014/main" id="{E734ACA0-545D-E4DA-27B8-215E755052E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497310" y="7553520"/>
                <a:ext cx="1094760" cy="18576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Dikdörtgen 8">
            <a:extLst>
              <a:ext uri="{FF2B5EF4-FFF2-40B4-BE49-F238E27FC236}">
                <a16:creationId xmlns:a16="http://schemas.microsoft.com/office/drawing/2014/main" id="{25D14036-7A11-080D-3E47-9B0EF5068BAA}"/>
              </a:ext>
            </a:extLst>
          </p:cNvPr>
          <p:cNvSpPr/>
          <p:nvPr/>
        </p:nvSpPr>
        <p:spPr>
          <a:xfrm>
            <a:off x="1964448" y="8562834"/>
            <a:ext cx="19573901" cy="1141262"/>
          </a:xfrm>
          <a:custGeom>
            <a:avLst/>
            <a:gdLst>
              <a:gd name="connsiteX0" fmla="*/ 0 w 19573901"/>
              <a:gd name="connsiteY0" fmla="*/ 0 h 1141262"/>
              <a:gd name="connsiteX1" fmla="*/ 19573901 w 19573901"/>
              <a:gd name="connsiteY1" fmla="*/ 0 h 1141262"/>
              <a:gd name="connsiteX2" fmla="*/ 19573901 w 19573901"/>
              <a:gd name="connsiteY2" fmla="*/ 1141262 h 1141262"/>
              <a:gd name="connsiteX3" fmla="*/ 0 w 19573901"/>
              <a:gd name="connsiteY3" fmla="*/ 1141262 h 1141262"/>
              <a:gd name="connsiteX4" fmla="*/ 0 w 19573901"/>
              <a:gd name="connsiteY4" fmla="*/ 0 h 114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73901" h="1141262" extrusionOk="0">
                <a:moveTo>
                  <a:pt x="0" y="0"/>
                </a:moveTo>
                <a:cubicBezTo>
                  <a:pt x="3272390" y="-5264"/>
                  <a:pt x="14722209" y="84467"/>
                  <a:pt x="19573901" y="0"/>
                </a:cubicBezTo>
                <a:cubicBezTo>
                  <a:pt x="19510996" y="291653"/>
                  <a:pt x="19547526" y="970685"/>
                  <a:pt x="19573901" y="1141262"/>
                </a:cubicBezTo>
                <a:cubicBezTo>
                  <a:pt x="13504333" y="1247582"/>
                  <a:pt x="6164238" y="1133613"/>
                  <a:pt x="0" y="1141262"/>
                </a:cubicBezTo>
                <a:cubicBezTo>
                  <a:pt x="25768" y="905306"/>
                  <a:pt x="-83621" y="388852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oogle Shape;144;p3" descr="Image">
            <a:extLst>
              <a:ext uri="{FF2B5EF4-FFF2-40B4-BE49-F238E27FC236}">
                <a16:creationId xmlns:a16="http://schemas.microsoft.com/office/drawing/2014/main" id="{85299A32-49D0-2CFF-2F74-74746F33065E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</a:pP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Role of HEI menus in </a:t>
            </a:r>
            <a:r>
              <a:rPr lang="tr-TR" dirty="0" err="1">
                <a:solidFill>
                  <a:schemeClr val="accent6">
                    <a:lumMod val="50000"/>
                  </a:schemeClr>
                </a:solidFill>
              </a:rPr>
              <a:t>environmental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6">
                    <a:lumMod val="50000"/>
                  </a:schemeClr>
                </a:solidFill>
              </a:rPr>
              <a:t>health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7" name="Google Shape;167;p10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</a:pPr>
            <a:endParaRPr lang="tr-TR" dirty="0"/>
          </a:p>
        </p:txBody>
      </p:sp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69BA15AA-30F8-E892-F3D5-F9BBB4489B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003778"/>
              </p:ext>
            </p:extLst>
          </p:nvPr>
        </p:nvGraphicFramePr>
        <p:xfrm>
          <a:off x="1206500" y="4248504"/>
          <a:ext cx="21971000" cy="8256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9" name="Google Shape;169;p10"/>
          <p:cNvSpPr txBox="1"/>
          <p:nvPr/>
        </p:nvSpPr>
        <p:spPr>
          <a:xfrm>
            <a:off x="1714500" y="13292878"/>
            <a:ext cx="1275060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Tubiello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F. N., et al. (2021).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contribution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agriculture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forestry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global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warming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1990–2019. Global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Change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tr-TR" sz="1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Biology</a:t>
            </a:r>
            <a:r>
              <a:rPr lang="tr-TR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27(11), 2333-2363.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oogle Shape;144;p3" descr="Image">
            <a:extLst>
              <a:ext uri="{FF2B5EF4-FFF2-40B4-BE49-F238E27FC236}">
                <a16:creationId xmlns:a16="http://schemas.microsoft.com/office/drawing/2014/main" id="{592FA872-9D7C-D343-055D-8FAA15231CAA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5"/>
          <p:cNvSpPr/>
          <p:nvPr/>
        </p:nvSpPr>
        <p:spPr>
          <a:xfrm>
            <a:off x="12217399" y="-8467"/>
            <a:ext cx="12200503" cy="13732935"/>
          </a:xfrm>
          <a:prstGeom prst="rect">
            <a:avLst/>
          </a:prstGeom>
          <a:solidFill>
            <a:srgbClr val="EA3323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Helvetica Neue"/>
              <a:buNone/>
            </a:pPr>
            <a:endParaRPr sz="4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4" name="Google Shape;284;p25"/>
          <p:cNvSpPr txBox="1">
            <a:spLocks noGrp="1"/>
          </p:cNvSpPr>
          <p:nvPr>
            <p:ph type="ctrTitle" idx="4294967295"/>
          </p:nvPr>
        </p:nvSpPr>
        <p:spPr>
          <a:xfrm>
            <a:off x="635807" y="6209297"/>
            <a:ext cx="10734558" cy="3174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algn="l"/>
            <a:r>
              <a:rPr lang="tr-TR" sz="6000" b="1" dirty="0" err="1">
                <a:solidFill>
                  <a:srgbClr val="002060"/>
                </a:solidFill>
              </a:rPr>
              <a:t>Exploring</a:t>
            </a:r>
            <a:r>
              <a:rPr lang="tr-TR" sz="6000" b="1" dirty="0">
                <a:solidFill>
                  <a:srgbClr val="002060"/>
                </a:solidFill>
              </a:rPr>
              <a:t> </a:t>
            </a:r>
            <a:r>
              <a:rPr lang="tr-TR" sz="6000" b="1" dirty="0" err="1">
                <a:solidFill>
                  <a:srgbClr val="002060"/>
                </a:solidFill>
              </a:rPr>
              <a:t>the</a:t>
            </a:r>
            <a:r>
              <a:rPr lang="tr-TR" sz="6000" b="1" dirty="0">
                <a:solidFill>
                  <a:srgbClr val="002060"/>
                </a:solidFill>
              </a:rPr>
              <a:t> role of</a:t>
            </a:r>
            <a:br>
              <a:rPr lang="tr-TR" sz="6000" b="1" dirty="0">
                <a:solidFill>
                  <a:srgbClr val="002060"/>
                </a:solidFill>
              </a:rPr>
            </a:br>
            <a:r>
              <a:rPr lang="tr-TR" sz="6000" dirty="0">
                <a:solidFill>
                  <a:srgbClr val="002060"/>
                </a:solidFill>
              </a:rPr>
              <a:t>HEI menus</a:t>
            </a:r>
            <a:br>
              <a:rPr lang="tr-TR" sz="6000" b="1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Carbon</a:t>
            </a:r>
            <a: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and</a:t>
            </a:r>
            <a: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water</a:t>
            </a:r>
            <a: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footprint</a:t>
            </a:r>
            <a: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of </a:t>
            </a: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</a:t>
            </a:r>
            <a: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HEI menus</a:t>
            </a:r>
            <a:b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br>
              <a:rPr lang="tr-TR" sz="6000" b="1" i="1" dirty="0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tr-TR" sz="6000" b="1" i="1" dirty="0" err="1">
                <a:solidFill>
                  <a:schemeClr val="accent2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Methodology&amp;Results</a:t>
            </a:r>
            <a:endParaRPr sz="4400" b="1" i="0" u="none" strike="noStrike" cap="none" dirty="0">
              <a:solidFill>
                <a:schemeClr val="accent2">
                  <a:lumMod val="50000"/>
                </a:schemeClr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5" name="Google Shape;285;p25" descr="Image"/>
          <p:cNvSpPr/>
          <p:nvPr/>
        </p:nvSpPr>
        <p:spPr>
          <a:xfrm>
            <a:off x="21226239" y="12260844"/>
            <a:ext cx="2021072" cy="69861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86" name="Google Shape;286;p25" descr="Image"/>
          <p:cNvSpPr/>
          <p:nvPr/>
        </p:nvSpPr>
        <p:spPr>
          <a:xfrm>
            <a:off x="14046997" y="5919302"/>
            <a:ext cx="8541307" cy="187739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" name="Google Shape;120;p24" descr="Image">
            <a:extLst>
              <a:ext uri="{FF2B5EF4-FFF2-40B4-BE49-F238E27FC236}">
                <a16:creationId xmlns:a16="http://schemas.microsoft.com/office/drawing/2014/main" id="{DA05A0DC-1574-7FE0-F359-F48C6B53D56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00416" y="-25476"/>
            <a:ext cx="12200502" cy="13766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24;p24" descr="Image">
            <a:extLst>
              <a:ext uri="{FF2B5EF4-FFF2-40B4-BE49-F238E27FC236}">
                <a16:creationId xmlns:a16="http://schemas.microsoft.com/office/drawing/2014/main" id="{1FFCE213-6B6F-B2D4-9EC0-A5CFC27252A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12585394" y="5827056"/>
            <a:ext cx="11430546" cy="206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44;p3" descr="Image">
            <a:extLst>
              <a:ext uri="{FF2B5EF4-FFF2-40B4-BE49-F238E27FC236}">
                <a16:creationId xmlns:a16="http://schemas.microsoft.com/office/drawing/2014/main" id="{7BFB81D0-5F59-E15A-C964-C0260A791FCA}"/>
              </a:ext>
            </a:extLst>
          </p:cNvPr>
          <p:cNvPicPr preferRelativeResize="0"/>
          <p:nvPr/>
        </p:nvPicPr>
        <p:blipFill rotWithShape="1"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21226236" y="12260843"/>
            <a:ext cx="2021079" cy="698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7248889"/>
      </p:ext>
    </p:extLst>
  </p:cSld>
  <p:clrMapOvr>
    <a:masterClrMapping/>
  </p:clrMapOvr>
</p:sld>
</file>

<file path=ppt/theme/theme1.xml><?xml version="1.0" encoding="utf-8"?>
<a:theme xmlns:a="http://schemas.openxmlformats.org/drawingml/2006/main" name="21_BasicWhite">
  <a:themeElements>
    <a:clrScheme name="Özel 1">
      <a:dk1>
        <a:srgbClr val="232323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1574</Words>
  <Application>Microsoft Macintosh PowerPoint</Application>
  <PresentationFormat>Özel</PresentationFormat>
  <Paragraphs>125</Paragraphs>
  <Slides>28</Slides>
  <Notes>23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42" baseType="lpstr">
      <vt:lpstr>-webkit-standard</vt:lpstr>
      <vt:lpstr>AdvOTb92eb7df.I</vt:lpstr>
      <vt:lpstr>Calibri</vt:lpstr>
      <vt:lpstr>NotoSerif</vt:lpstr>
      <vt:lpstr>ExpresswayRg</vt:lpstr>
      <vt:lpstr>AdvPS44A44B</vt:lpstr>
      <vt:lpstr>Helvetica Neue Condensed</vt:lpstr>
      <vt:lpstr>Times New Roman</vt:lpstr>
      <vt:lpstr>Arial</vt:lpstr>
      <vt:lpstr>Helvetica Neue</vt:lpstr>
      <vt:lpstr>Corbel</vt:lpstr>
      <vt:lpstr>Source Sans Pro</vt:lpstr>
      <vt:lpstr>Helvetica Neue Thin</vt:lpstr>
      <vt:lpstr>21_BasicWhite</vt:lpstr>
      <vt:lpstr>PowerPoint Sunusu</vt:lpstr>
      <vt:lpstr>“One-third of the anthropogenic causes affecting climate change are individual dietary patterns and food production”</vt:lpstr>
      <vt:lpstr>PowerPoint Sunusu</vt:lpstr>
      <vt:lpstr>PowerPoint Sunusu</vt:lpstr>
      <vt:lpstr>Not merely an individual issue</vt:lpstr>
      <vt:lpstr>Not merely an individual issue</vt:lpstr>
      <vt:lpstr>Work Package (WP) 1  Menu Mediterranean Index and Characterisation  </vt:lpstr>
      <vt:lpstr>Role of HEI menus in environmental health </vt:lpstr>
      <vt:lpstr>Exploring the role of HEI menus  Carbon and water footprint of the HEI menus  Methodology&amp;Results</vt:lpstr>
      <vt:lpstr>Sample </vt:lpstr>
      <vt:lpstr>Data collection </vt:lpstr>
      <vt:lpstr>Calculation Carbon and water footprint of the HEI menus Carbon footprint</vt:lpstr>
      <vt:lpstr>Carbon Footprint </vt:lpstr>
      <vt:lpstr>Carbon Footprint </vt:lpstr>
      <vt:lpstr>PowerPoint Sunusu</vt:lpstr>
      <vt:lpstr>Carbon and water footprint of the HEI menus Water footprint</vt:lpstr>
      <vt:lpstr>Water Footprint</vt:lpstr>
      <vt:lpstr>Water footprint</vt:lpstr>
      <vt:lpstr>PowerPoint Sunusu</vt:lpstr>
      <vt:lpstr>Menu components </vt:lpstr>
      <vt:lpstr>PowerPoint Sunusu</vt:lpstr>
      <vt:lpstr>“Implementing sustainable food policies in educational institutions and university restaurants, such as offering more diverse vegetarian menus and reducing food waste”</vt:lpstr>
      <vt:lpstr>Future work &amp; ideas</vt:lpstr>
      <vt:lpstr>Future work &amp; ideas</vt:lpstr>
      <vt:lpstr>Future work &amp; ideas</vt:lpstr>
      <vt:lpstr>Acknowledgements</vt:lpstr>
      <vt:lpstr>Our team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cp:lastModifiedBy>Derya D</cp:lastModifiedBy>
  <cp:revision>23</cp:revision>
  <dcterms:modified xsi:type="dcterms:W3CDTF">2026-05-08T10:10:12Z</dcterms:modified>
</cp:coreProperties>
</file>